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03" r:id="rId1"/>
  </p:sldMasterIdLst>
  <p:notesMasterIdLst>
    <p:notesMasterId r:id="rId41"/>
  </p:notesMasterIdLst>
  <p:sldIdLst>
    <p:sldId id="485" r:id="rId2"/>
    <p:sldId id="580" r:id="rId3"/>
    <p:sldId id="688" r:id="rId4"/>
    <p:sldId id="582" r:id="rId5"/>
    <p:sldId id="780" r:id="rId6"/>
    <p:sldId id="514" r:id="rId7"/>
    <p:sldId id="667" r:id="rId8"/>
    <p:sldId id="779" r:id="rId9"/>
    <p:sldId id="699" r:id="rId10"/>
    <p:sldId id="668" r:id="rId11"/>
    <p:sldId id="782" r:id="rId12"/>
    <p:sldId id="698" r:id="rId13"/>
    <p:sldId id="670" r:id="rId14"/>
    <p:sldId id="669" r:id="rId15"/>
    <p:sldId id="672" r:id="rId16"/>
    <p:sldId id="697" r:id="rId17"/>
    <p:sldId id="691" r:id="rId18"/>
    <p:sldId id="787" r:id="rId19"/>
    <p:sldId id="564" r:id="rId20"/>
    <p:sldId id="690" r:id="rId21"/>
    <p:sldId id="784" r:id="rId22"/>
    <p:sldId id="262" r:id="rId23"/>
    <p:sldId id="579" r:id="rId24"/>
    <p:sldId id="679" r:id="rId25"/>
    <p:sldId id="781" r:id="rId26"/>
    <p:sldId id="788" r:id="rId27"/>
    <p:sldId id="662" r:id="rId28"/>
    <p:sldId id="680" r:id="rId29"/>
    <p:sldId id="681" r:id="rId30"/>
    <p:sldId id="682" r:id="rId31"/>
    <p:sldId id="689" r:id="rId32"/>
    <p:sldId id="544" r:id="rId33"/>
    <p:sldId id="546" r:id="rId34"/>
    <p:sldId id="499" r:id="rId35"/>
    <p:sldId id="673" r:id="rId36"/>
    <p:sldId id="695" r:id="rId37"/>
    <p:sldId id="277" r:id="rId38"/>
    <p:sldId id="664" r:id="rId39"/>
    <p:sldId id="604" r:id="rId40"/>
  </p:sldIdLst>
  <p:sldSz cx="12192000" cy="6858000"/>
  <p:notesSz cx="6858000" cy="9144000"/>
  <p:defaultTex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p:defaultTextStyle>
  <p:extLst>
    <p:ext uri="{521415D9-36F7-43E2-AB2F-B90AF26B5E84}">
      <p14:sectionLst xmlns:p14="http://schemas.microsoft.com/office/powerpoint/2010/main">
        <p14:section name="Default Section" id="{20B3D125-82CF-4EEE-A3C0-2C8D67B6D0C2}">
          <p14:sldIdLst>
            <p14:sldId id="485"/>
            <p14:sldId id="580"/>
            <p14:sldId id="688"/>
            <p14:sldId id="582"/>
            <p14:sldId id="780"/>
            <p14:sldId id="514"/>
            <p14:sldId id="667"/>
            <p14:sldId id="779"/>
            <p14:sldId id="699"/>
            <p14:sldId id="668"/>
            <p14:sldId id="782"/>
            <p14:sldId id="698"/>
            <p14:sldId id="670"/>
            <p14:sldId id="669"/>
            <p14:sldId id="672"/>
            <p14:sldId id="697"/>
            <p14:sldId id="691"/>
            <p14:sldId id="787"/>
            <p14:sldId id="564"/>
            <p14:sldId id="690"/>
            <p14:sldId id="784"/>
            <p14:sldId id="262"/>
            <p14:sldId id="579"/>
            <p14:sldId id="679"/>
            <p14:sldId id="781"/>
            <p14:sldId id="788"/>
            <p14:sldId id="662"/>
            <p14:sldId id="680"/>
            <p14:sldId id="681"/>
            <p14:sldId id="682"/>
            <p14:sldId id="689"/>
            <p14:sldId id="544"/>
            <p14:sldId id="546"/>
            <p14:sldId id="499"/>
            <p14:sldId id="673"/>
            <p14:sldId id="695"/>
            <p14:sldId id="277"/>
            <p14:sldId id="664"/>
            <p14:sldId id="60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52B1"/>
    <a:srgbClr val="DEA9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DDEC03-6889-4853-94DE-DFA20764CB2B}" v="13" dt="2026-09-28T21:40:19.41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31" autoAdjust="0"/>
    <p:restoredTop sz="69583" autoAdjust="0"/>
  </p:normalViewPr>
  <p:slideViewPr>
    <p:cSldViewPr snapToGrid="0" snapToObjects="1">
      <p:cViewPr varScale="1">
        <p:scale>
          <a:sx n="51" d="100"/>
          <a:sy n="51" d="100"/>
        </p:scale>
        <p:origin x="1280" y="52"/>
      </p:cViewPr>
      <p:guideLst/>
    </p:cSldViewPr>
  </p:slideViewPr>
  <p:outlineViewPr>
    <p:cViewPr>
      <p:scale>
        <a:sx n="33" d="100"/>
        <a:sy n="33" d="100"/>
      </p:scale>
      <p:origin x="0" y="-9996"/>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tchell Wand" userId="de9b44c55c049659" providerId="LiveId" clId="{7A9D5940-B2CC-47DD-AF5E-71219F1A1E26}"/>
    <pc:docChg chg="undo redo custSel addSld delSld modSld sldOrd modSection">
      <pc:chgData name="Mitchell Wand" userId="de9b44c55c049659" providerId="LiveId" clId="{7A9D5940-B2CC-47DD-AF5E-71219F1A1E26}" dt="2026-09-28T21:48:05.287" v="2449"/>
      <pc:docMkLst>
        <pc:docMk/>
      </pc:docMkLst>
      <pc:sldChg chg="modSp mod modShow">
        <pc:chgData name="Mitchell Wand" userId="de9b44c55c049659" providerId="LiveId" clId="{7A9D5940-B2CC-47DD-AF5E-71219F1A1E26}" dt="2026-09-28T21:47:38.997" v="2445" actId="729"/>
        <pc:sldMkLst>
          <pc:docMk/>
          <pc:sldMk cId="0" sldId="277"/>
        </pc:sldMkLst>
        <pc:spChg chg="mod">
          <ac:chgData name="Mitchell Wand" userId="de9b44c55c049659" providerId="LiveId" clId="{7A9D5940-B2CC-47DD-AF5E-71219F1A1E26}" dt="2026-09-28T19:41:59.547" v="1070" actId="6549"/>
          <ac:spMkLst>
            <pc:docMk/>
            <pc:sldMk cId="0" sldId="277"/>
            <ac:spMk id="515" creationId="{00000000-0000-0000-0000-000000000000}"/>
          </ac:spMkLst>
        </pc:spChg>
        <pc:spChg chg="mod">
          <ac:chgData name="Mitchell Wand" userId="de9b44c55c049659" providerId="LiveId" clId="{7A9D5940-B2CC-47DD-AF5E-71219F1A1E26}" dt="2026-09-28T19:42:42.546" v="1087" actId="113"/>
          <ac:spMkLst>
            <pc:docMk/>
            <pc:sldMk cId="0" sldId="277"/>
            <ac:spMk id="517" creationId="{00000000-0000-0000-0000-000000000000}"/>
          </ac:spMkLst>
        </pc:spChg>
      </pc:sldChg>
      <pc:sldChg chg="modNotesTx">
        <pc:chgData name="Mitchell Wand" userId="de9b44c55c049659" providerId="LiveId" clId="{7A9D5940-B2CC-47DD-AF5E-71219F1A1E26}" dt="2026-09-26T19:01:16.222" v="432" actId="20577"/>
        <pc:sldMkLst>
          <pc:docMk/>
          <pc:sldMk cId="334896783" sldId="499"/>
        </pc:sldMkLst>
      </pc:sldChg>
      <pc:sldChg chg="ord">
        <pc:chgData name="Mitchell Wand" userId="de9b44c55c049659" providerId="LiveId" clId="{7A9D5940-B2CC-47DD-AF5E-71219F1A1E26}" dt="2026-09-28T21:47:54.606" v="2447"/>
        <pc:sldMkLst>
          <pc:docMk/>
          <pc:sldMk cId="2192128478" sldId="546"/>
        </pc:sldMkLst>
      </pc:sldChg>
      <pc:sldChg chg="del">
        <pc:chgData name="Mitchell Wand" userId="de9b44c55c049659" providerId="LiveId" clId="{7A9D5940-B2CC-47DD-AF5E-71219F1A1E26}" dt="2026-09-28T19:46:31.637" v="1088" actId="2696"/>
        <pc:sldMkLst>
          <pc:docMk/>
          <pc:sldMk cId="1315621785" sldId="550"/>
        </pc:sldMkLst>
      </pc:sldChg>
      <pc:sldChg chg="modNotesTx">
        <pc:chgData name="Mitchell Wand" userId="de9b44c55c049659" providerId="LiveId" clId="{7A9D5940-B2CC-47DD-AF5E-71219F1A1E26}" dt="2026-09-28T18:39:47.054" v="930" actId="20577"/>
        <pc:sldMkLst>
          <pc:docMk/>
          <pc:sldMk cId="483219374" sldId="564"/>
        </pc:sldMkLst>
      </pc:sldChg>
      <pc:sldChg chg="delSp modSp mod modAnim">
        <pc:chgData name="Mitchell Wand" userId="de9b44c55c049659" providerId="LiveId" clId="{7A9D5940-B2CC-47DD-AF5E-71219F1A1E26}" dt="2026-09-26T15:54:44.172" v="242" actId="108"/>
        <pc:sldMkLst>
          <pc:docMk/>
          <pc:sldMk cId="831730851" sldId="579"/>
        </pc:sldMkLst>
        <pc:spChg chg="mod">
          <ac:chgData name="Mitchell Wand" userId="de9b44c55c049659" providerId="LiveId" clId="{7A9D5940-B2CC-47DD-AF5E-71219F1A1E26}" dt="2026-09-26T15:50:00.499" v="84" actId="20577"/>
          <ac:spMkLst>
            <pc:docMk/>
            <pc:sldMk cId="831730851" sldId="579"/>
            <ac:spMk id="4" creationId="{455689C7-7C27-5D24-90F6-149A2C5D118F}"/>
          </ac:spMkLst>
        </pc:spChg>
        <pc:spChg chg="mod">
          <ac:chgData name="Mitchell Wand" userId="de9b44c55c049659" providerId="LiveId" clId="{7A9D5940-B2CC-47DD-AF5E-71219F1A1E26}" dt="2026-09-26T15:53:55.109" v="227" actId="1076"/>
          <ac:spMkLst>
            <pc:docMk/>
            <pc:sldMk cId="831730851" sldId="579"/>
            <ac:spMk id="5" creationId="{A4D17C1B-9DC9-4F66-74C1-40955C2E2C8A}"/>
          </ac:spMkLst>
        </pc:spChg>
        <pc:spChg chg="mod">
          <ac:chgData name="Mitchell Wand" userId="de9b44c55c049659" providerId="LiveId" clId="{7A9D5940-B2CC-47DD-AF5E-71219F1A1E26}" dt="2026-09-26T15:54:44.172" v="242" actId="108"/>
          <ac:spMkLst>
            <pc:docMk/>
            <pc:sldMk cId="831730851" sldId="579"/>
            <ac:spMk id="7" creationId="{CD50A8E0-85BE-235E-B3A1-9815DAFEE290}"/>
          </ac:spMkLst>
        </pc:spChg>
      </pc:sldChg>
      <pc:sldChg chg="delSp modSp mod modNotesTx">
        <pc:chgData name="Mitchell Wand" userId="de9b44c55c049659" providerId="LiveId" clId="{7A9D5940-B2CC-47DD-AF5E-71219F1A1E26}" dt="2026-09-28T20:51:42.746" v="1197" actId="20577"/>
        <pc:sldMkLst>
          <pc:docMk/>
          <pc:sldMk cId="4161931057" sldId="670"/>
        </pc:sldMkLst>
        <pc:spChg chg="del mod">
          <ac:chgData name="Mitchell Wand" userId="de9b44c55c049659" providerId="LiveId" clId="{7A9D5940-B2CC-47DD-AF5E-71219F1A1E26}" dt="2026-09-28T20:50:46.044" v="1150" actId="478"/>
          <ac:spMkLst>
            <pc:docMk/>
            <pc:sldMk cId="4161931057" sldId="670"/>
            <ac:spMk id="12" creationId="{FCD4A80A-3EFB-2B1F-4760-0ABED53AA03F}"/>
          </ac:spMkLst>
        </pc:spChg>
        <pc:cxnChg chg="del">
          <ac:chgData name="Mitchell Wand" userId="de9b44c55c049659" providerId="LiveId" clId="{7A9D5940-B2CC-47DD-AF5E-71219F1A1E26}" dt="2026-09-28T20:50:47.332" v="1151" actId="478"/>
          <ac:cxnSpMkLst>
            <pc:docMk/>
            <pc:sldMk cId="4161931057" sldId="670"/>
            <ac:cxnSpMk id="17" creationId="{F643AC10-1F9E-8DD3-E559-9C0F70C1BB23}"/>
          </ac:cxnSpMkLst>
        </pc:cxnChg>
      </pc:sldChg>
      <pc:sldChg chg="modSp mod modNotesTx">
        <pc:chgData name="Mitchell Wand" userId="de9b44c55c049659" providerId="LiveId" clId="{7A9D5940-B2CC-47DD-AF5E-71219F1A1E26}" dt="2026-09-28T18:14:54.667" v="725" actId="6549"/>
        <pc:sldMkLst>
          <pc:docMk/>
          <pc:sldMk cId="2478266078" sldId="672"/>
        </pc:sldMkLst>
        <pc:spChg chg="mod">
          <ac:chgData name="Mitchell Wand" userId="de9b44c55c049659" providerId="LiveId" clId="{7A9D5940-B2CC-47DD-AF5E-71219F1A1E26}" dt="2026-09-28T18:14:54.667" v="725" actId="6549"/>
          <ac:spMkLst>
            <pc:docMk/>
            <pc:sldMk cId="2478266078" sldId="672"/>
            <ac:spMk id="3" creationId="{923883D1-804C-2B0E-B307-7E10EB59752B}"/>
          </ac:spMkLst>
        </pc:spChg>
      </pc:sldChg>
      <pc:sldChg chg="addSp delSp modSp mod ord modAnim modNotesTx">
        <pc:chgData name="Mitchell Wand" userId="de9b44c55c049659" providerId="LiveId" clId="{7A9D5940-B2CC-47DD-AF5E-71219F1A1E26}" dt="2026-09-28T21:48:05.287" v="2449"/>
        <pc:sldMkLst>
          <pc:docMk/>
          <pc:sldMk cId="3282985616" sldId="673"/>
        </pc:sldMkLst>
        <pc:spChg chg="add del">
          <ac:chgData name="Mitchell Wand" userId="de9b44c55c049659" providerId="LiveId" clId="{7A9D5940-B2CC-47DD-AF5E-71219F1A1E26}" dt="2026-09-28T19:33:15.648" v="933" actId="478"/>
          <ac:spMkLst>
            <pc:docMk/>
            <pc:sldMk cId="3282985616" sldId="673"/>
            <ac:spMk id="6" creationId="{5720971E-F0F7-3450-4E7A-B5100A640C7E}"/>
          </ac:spMkLst>
        </pc:spChg>
        <pc:spChg chg="add mod">
          <ac:chgData name="Mitchell Wand" userId="de9b44c55c049659" providerId="LiveId" clId="{7A9D5940-B2CC-47DD-AF5E-71219F1A1E26}" dt="2026-09-28T19:39:10.551" v="979" actId="255"/>
          <ac:spMkLst>
            <pc:docMk/>
            <pc:sldMk cId="3282985616" sldId="673"/>
            <ac:spMk id="7" creationId="{82C92594-9535-2284-40FA-DD907B204E98}"/>
          </ac:spMkLst>
        </pc:spChg>
      </pc:sldChg>
      <pc:sldChg chg="modSp mod">
        <pc:chgData name="Mitchell Wand" userId="de9b44c55c049659" providerId="LiveId" clId="{7A9D5940-B2CC-47DD-AF5E-71219F1A1E26}" dt="2026-09-26T15:57:44.544" v="259" actId="108"/>
        <pc:sldMkLst>
          <pc:docMk/>
          <pc:sldMk cId="2643055736" sldId="679"/>
        </pc:sldMkLst>
        <pc:spChg chg="mod">
          <ac:chgData name="Mitchell Wand" userId="de9b44c55c049659" providerId="LiveId" clId="{7A9D5940-B2CC-47DD-AF5E-71219F1A1E26}" dt="2026-09-26T15:57:44.544" v="259" actId="108"/>
          <ac:spMkLst>
            <pc:docMk/>
            <pc:sldMk cId="2643055736" sldId="679"/>
            <ac:spMk id="5" creationId="{6108ED69-BEC0-E2B4-CE24-6547CAD27A48}"/>
          </ac:spMkLst>
        </pc:spChg>
      </pc:sldChg>
      <pc:sldChg chg="delSp modSp mod delAnim modAnim modNotesTx">
        <pc:chgData name="Mitchell Wand" userId="de9b44c55c049659" providerId="LiveId" clId="{7A9D5940-B2CC-47DD-AF5E-71219F1A1E26}" dt="2026-09-28T21:41:00.868" v="2020" actId="1076"/>
        <pc:sldMkLst>
          <pc:docMk/>
          <pc:sldMk cId="1692804628" sldId="680"/>
        </pc:sldMkLst>
        <pc:spChg chg="mod">
          <ac:chgData name="Mitchell Wand" userId="de9b44c55c049659" providerId="LiveId" clId="{7A9D5940-B2CC-47DD-AF5E-71219F1A1E26}" dt="2026-09-28T21:23:11.514" v="1786" actId="20577"/>
          <ac:spMkLst>
            <pc:docMk/>
            <pc:sldMk cId="1692804628" sldId="680"/>
            <ac:spMk id="2" creationId="{E94838D7-25A5-BD6D-3EB0-27C3E474BB42}"/>
          </ac:spMkLst>
        </pc:spChg>
        <pc:spChg chg="mod">
          <ac:chgData name="Mitchell Wand" userId="de9b44c55c049659" providerId="LiveId" clId="{7A9D5940-B2CC-47DD-AF5E-71219F1A1E26}" dt="2026-09-28T21:40:52.138" v="2019" actId="20577"/>
          <ac:spMkLst>
            <pc:docMk/>
            <pc:sldMk cId="1692804628" sldId="680"/>
            <ac:spMk id="4" creationId="{96E20820-F3F8-F753-CE7F-B002FECF2E4E}"/>
          </ac:spMkLst>
        </pc:spChg>
        <pc:spChg chg="mod">
          <ac:chgData name="Mitchell Wand" userId="de9b44c55c049659" providerId="LiveId" clId="{7A9D5940-B2CC-47DD-AF5E-71219F1A1E26}" dt="2026-09-28T21:36:46.725" v="1929" actId="20577"/>
          <ac:spMkLst>
            <pc:docMk/>
            <pc:sldMk cId="1692804628" sldId="680"/>
            <ac:spMk id="5" creationId="{61AE052D-2915-5AC4-85A2-7B9A3F13D352}"/>
          </ac:spMkLst>
        </pc:spChg>
        <pc:spChg chg="mod">
          <ac:chgData name="Mitchell Wand" userId="de9b44c55c049659" providerId="LiveId" clId="{7A9D5940-B2CC-47DD-AF5E-71219F1A1E26}" dt="2026-09-28T21:41:00.868" v="2020" actId="1076"/>
          <ac:spMkLst>
            <pc:docMk/>
            <pc:sldMk cId="1692804628" sldId="680"/>
            <ac:spMk id="6" creationId="{E0DE3C76-DED3-4E5B-DACE-9C0E5736DF97}"/>
          </ac:spMkLst>
        </pc:spChg>
        <pc:spChg chg="del">
          <ac:chgData name="Mitchell Wand" userId="de9b44c55c049659" providerId="LiveId" clId="{7A9D5940-B2CC-47DD-AF5E-71219F1A1E26}" dt="2026-09-28T21:33:25.356" v="1845" actId="478"/>
          <ac:spMkLst>
            <pc:docMk/>
            <pc:sldMk cId="1692804628" sldId="680"/>
            <ac:spMk id="7" creationId="{DF350BD1-BCBF-4053-D8F2-B89C978EAA4F}"/>
          </ac:spMkLst>
        </pc:spChg>
        <pc:spChg chg="del mod">
          <ac:chgData name="Mitchell Wand" userId="de9b44c55c049659" providerId="LiveId" clId="{7A9D5940-B2CC-47DD-AF5E-71219F1A1E26}" dt="2026-09-28T21:12:40.738" v="1676" actId="478"/>
          <ac:spMkLst>
            <pc:docMk/>
            <pc:sldMk cId="1692804628" sldId="680"/>
            <ac:spMk id="8" creationId="{E405C686-823C-80E4-002F-44E0B59C9D6B}"/>
          </ac:spMkLst>
        </pc:spChg>
      </pc:sldChg>
      <pc:sldChg chg="del">
        <pc:chgData name="Mitchell Wand" userId="de9b44c55c049659" providerId="LiveId" clId="{7A9D5940-B2CC-47DD-AF5E-71219F1A1E26}" dt="2026-09-28T20:55:40.275" v="1199" actId="2696"/>
        <pc:sldMkLst>
          <pc:docMk/>
          <pc:sldMk cId="3839594755" sldId="687"/>
        </pc:sldMkLst>
      </pc:sldChg>
      <pc:sldChg chg="delSp modSp mod">
        <pc:chgData name="Mitchell Wand" userId="de9b44c55c049659" providerId="LiveId" clId="{7A9D5940-B2CC-47DD-AF5E-71219F1A1E26}" dt="2026-09-28T20:53:43.415" v="1198" actId="478"/>
        <pc:sldMkLst>
          <pc:docMk/>
          <pc:sldMk cId="684796963" sldId="691"/>
        </pc:sldMkLst>
        <pc:spChg chg="mod">
          <ac:chgData name="Mitchell Wand" userId="de9b44c55c049659" providerId="LiveId" clId="{7A9D5940-B2CC-47DD-AF5E-71219F1A1E26}" dt="2026-09-26T15:55:53.195" v="252" actId="20577"/>
          <ac:spMkLst>
            <pc:docMk/>
            <pc:sldMk cId="684796963" sldId="691"/>
            <ac:spMk id="5" creationId="{7EEEED4A-F825-36DE-4D0D-71F249BADA7F}"/>
          </ac:spMkLst>
        </pc:spChg>
        <pc:spChg chg="del">
          <ac:chgData name="Mitchell Wand" userId="de9b44c55c049659" providerId="LiveId" clId="{7A9D5940-B2CC-47DD-AF5E-71219F1A1E26}" dt="2026-09-28T20:53:43.415" v="1198" actId="478"/>
          <ac:spMkLst>
            <pc:docMk/>
            <pc:sldMk cId="684796963" sldId="691"/>
            <ac:spMk id="6" creationId="{10F73DF1-E385-26F3-57AF-14F63A03A54D}"/>
          </ac:spMkLst>
        </pc:spChg>
      </pc:sldChg>
      <pc:sldChg chg="delSp modSp mod ord modAnim modShow modNotesTx">
        <pc:chgData name="Mitchell Wand" userId="de9b44c55c049659" providerId="LiveId" clId="{7A9D5940-B2CC-47DD-AF5E-71219F1A1E26}" dt="2026-09-28T21:47:32.141" v="2444"/>
        <pc:sldMkLst>
          <pc:docMk/>
          <pc:sldMk cId="2008209886" sldId="695"/>
        </pc:sldMkLst>
        <pc:spChg chg="mod">
          <ac:chgData name="Mitchell Wand" userId="de9b44c55c049659" providerId="LiveId" clId="{7A9D5940-B2CC-47DD-AF5E-71219F1A1E26}" dt="2026-09-28T19:15:58.557" v="931"/>
          <ac:spMkLst>
            <pc:docMk/>
            <pc:sldMk cId="2008209886" sldId="695"/>
            <ac:spMk id="4" creationId="{0A9DC6B3-C52B-0E35-E5BE-5239B6039A57}"/>
          </ac:spMkLst>
        </pc:spChg>
        <pc:spChg chg="mod">
          <ac:chgData name="Mitchell Wand" userId="de9b44c55c049659" providerId="LiveId" clId="{7A9D5940-B2CC-47DD-AF5E-71219F1A1E26}" dt="2026-09-28T21:42:25.408" v="2026" actId="20577"/>
          <ac:spMkLst>
            <pc:docMk/>
            <pc:sldMk cId="2008209886" sldId="695"/>
            <ac:spMk id="5" creationId="{7EEEED4A-F825-36DE-4D0D-71F249BADA7F}"/>
          </ac:spMkLst>
        </pc:spChg>
        <pc:spChg chg="mod">
          <ac:chgData name="Mitchell Wand" userId="de9b44c55c049659" providerId="LiveId" clId="{7A9D5940-B2CC-47DD-AF5E-71219F1A1E26}" dt="2026-09-26T16:02:37.119" v="297" actId="20577"/>
          <ac:spMkLst>
            <pc:docMk/>
            <pc:sldMk cId="2008209886" sldId="695"/>
            <ac:spMk id="11" creationId="{3A1A2B3D-50BE-3B83-D716-F6FF92A3781B}"/>
          </ac:spMkLst>
        </pc:spChg>
      </pc:sldChg>
      <pc:sldChg chg="modNotesTx">
        <pc:chgData name="Mitchell Wand" userId="de9b44c55c049659" providerId="LiveId" clId="{7A9D5940-B2CC-47DD-AF5E-71219F1A1E26}" dt="2026-09-28T18:20:25.432" v="835" actId="20577"/>
        <pc:sldMkLst>
          <pc:docMk/>
          <pc:sldMk cId="3052690777" sldId="697"/>
        </pc:sldMkLst>
      </pc:sldChg>
      <pc:sldChg chg="addSp modSp del mod">
        <pc:chgData name="Mitchell Wand" userId="de9b44c55c049659" providerId="LiveId" clId="{7A9D5940-B2CC-47DD-AF5E-71219F1A1E26}" dt="2026-09-28T21:31:17.337" v="1834" actId="2696"/>
        <pc:sldMkLst>
          <pc:docMk/>
          <pc:sldMk cId="3887238032" sldId="700"/>
        </pc:sldMkLst>
        <pc:spChg chg="add mod">
          <ac:chgData name="Mitchell Wand" userId="de9b44c55c049659" providerId="LiveId" clId="{7A9D5940-B2CC-47DD-AF5E-71219F1A1E26}" dt="2026-09-28T19:55:16.999" v="1148" actId="20577"/>
          <ac:spMkLst>
            <pc:docMk/>
            <pc:sldMk cId="3887238032" sldId="700"/>
            <ac:spMk id="8" creationId="{91C55106-CEF7-6C47-022F-61E951C14183}"/>
          </ac:spMkLst>
        </pc:spChg>
      </pc:sldChg>
      <pc:sldChg chg="modNotesTx">
        <pc:chgData name="Mitchell Wand" userId="de9b44c55c049659" providerId="LiveId" clId="{7A9D5940-B2CC-47DD-AF5E-71219F1A1E26}" dt="2026-09-28T21:01:32.314" v="1674" actId="20577"/>
        <pc:sldMkLst>
          <pc:docMk/>
          <pc:sldMk cId="258913657" sldId="784"/>
        </pc:sldMkLst>
      </pc:sldChg>
      <pc:sldChg chg="del">
        <pc:chgData name="Mitchell Wand" userId="de9b44c55c049659" providerId="LiveId" clId="{7A9D5940-B2CC-47DD-AF5E-71219F1A1E26}" dt="2026-09-28T19:48:56.106" v="1091" actId="2696"/>
        <pc:sldMkLst>
          <pc:docMk/>
          <pc:sldMk cId="1869021926" sldId="785"/>
        </pc:sldMkLst>
      </pc:sldChg>
      <pc:sldChg chg="del">
        <pc:chgData name="Mitchell Wand" userId="de9b44c55c049659" providerId="LiveId" clId="{7A9D5940-B2CC-47DD-AF5E-71219F1A1E26}" dt="2026-09-28T19:48:32.583" v="1090" actId="2696"/>
        <pc:sldMkLst>
          <pc:docMk/>
          <pc:sldMk cId="4177944203" sldId="786"/>
        </pc:sldMkLst>
      </pc:sldChg>
      <pc:sldChg chg="add ord">
        <pc:chgData name="Mitchell Wand" userId="de9b44c55c049659" providerId="LiveId" clId="{7A9D5940-B2CC-47DD-AF5E-71219F1A1E26}" dt="2026-09-28T21:31:47.728" v="1837"/>
        <pc:sldMkLst>
          <pc:docMk/>
          <pc:sldMk cId="2527783643" sldId="788"/>
        </pc:sldMkLst>
      </pc:sldChg>
      <pc:sldChg chg="del">
        <pc:chgData name="Mitchell Wand" userId="de9b44c55c049659" providerId="LiveId" clId="{7A9D5940-B2CC-47DD-AF5E-71219F1A1E26}" dt="2026-09-28T19:48:10.240" v="1089" actId="2696"/>
        <pc:sldMkLst>
          <pc:docMk/>
          <pc:sldMk cId="3902281669" sldId="78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xfrm>
            <a:off x="381000" y="685800"/>
            <a:ext cx="6096000" cy="3429000"/>
          </a:xfrm>
          <a:prstGeom prst="rect">
            <a:avLst/>
          </a:prstGeom>
        </p:spPr>
        <p:txBody>
          <a:bodyPr/>
          <a:lstStyle/>
          <a:p>
            <a:endParaRPr/>
          </a:p>
        </p:txBody>
      </p:sp>
      <p:sp>
        <p:nvSpPr>
          <p:cNvPr id="142" name="Shape 14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228600" latinLnBrk="0">
      <a:lnSpc>
        <a:spcPct val="117999"/>
      </a:lnSpc>
      <a:defRPr sz="1100">
        <a:latin typeface="+mn-lt"/>
        <a:ea typeface="+mn-ea"/>
        <a:cs typeface="+mn-cs"/>
        <a:sym typeface="Helvetica Neue"/>
      </a:defRPr>
    </a:lvl1pPr>
    <a:lvl2pPr indent="114300" defTabSz="228600" latinLnBrk="0">
      <a:lnSpc>
        <a:spcPct val="117999"/>
      </a:lnSpc>
      <a:defRPr sz="1100">
        <a:latin typeface="+mn-lt"/>
        <a:ea typeface="+mn-ea"/>
        <a:cs typeface="+mn-cs"/>
        <a:sym typeface="Helvetica Neue"/>
      </a:defRPr>
    </a:lvl2pPr>
    <a:lvl3pPr indent="228600" defTabSz="228600" latinLnBrk="0">
      <a:lnSpc>
        <a:spcPct val="117999"/>
      </a:lnSpc>
      <a:defRPr sz="1100">
        <a:latin typeface="+mn-lt"/>
        <a:ea typeface="+mn-ea"/>
        <a:cs typeface="+mn-cs"/>
        <a:sym typeface="Helvetica Neue"/>
      </a:defRPr>
    </a:lvl3pPr>
    <a:lvl4pPr indent="342900" defTabSz="228600" latinLnBrk="0">
      <a:lnSpc>
        <a:spcPct val="117999"/>
      </a:lnSpc>
      <a:defRPr sz="1100">
        <a:latin typeface="+mn-lt"/>
        <a:ea typeface="+mn-ea"/>
        <a:cs typeface="+mn-cs"/>
        <a:sym typeface="Helvetica Neue"/>
      </a:defRPr>
    </a:lvl4pPr>
    <a:lvl5pPr indent="457200" defTabSz="228600" latinLnBrk="0">
      <a:lnSpc>
        <a:spcPct val="117999"/>
      </a:lnSpc>
      <a:defRPr sz="1100">
        <a:latin typeface="+mn-lt"/>
        <a:ea typeface="+mn-ea"/>
        <a:cs typeface="+mn-cs"/>
        <a:sym typeface="Helvetica Neue"/>
      </a:defRPr>
    </a:lvl5pPr>
    <a:lvl6pPr indent="571500" defTabSz="228600" latinLnBrk="0">
      <a:lnSpc>
        <a:spcPct val="117999"/>
      </a:lnSpc>
      <a:defRPr sz="1100">
        <a:latin typeface="+mn-lt"/>
        <a:ea typeface="+mn-ea"/>
        <a:cs typeface="+mn-cs"/>
        <a:sym typeface="Helvetica Neue"/>
      </a:defRPr>
    </a:lvl6pPr>
    <a:lvl7pPr indent="685800" defTabSz="228600" latinLnBrk="0">
      <a:lnSpc>
        <a:spcPct val="117999"/>
      </a:lnSpc>
      <a:defRPr sz="1100">
        <a:latin typeface="+mn-lt"/>
        <a:ea typeface="+mn-ea"/>
        <a:cs typeface="+mn-cs"/>
        <a:sym typeface="Helvetica Neue"/>
      </a:defRPr>
    </a:lvl7pPr>
    <a:lvl8pPr indent="800100" defTabSz="228600" latinLnBrk="0">
      <a:lnSpc>
        <a:spcPct val="117999"/>
      </a:lnSpc>
      <a:defRPr sz="1100">
        <a:latin typeface="+mn-lt"/>
        <a:ea typeface="+mn-ea"/>
        <a:cs typeface="+mn-cs"/>
        <a:sym typeface="Helvetica Neue"/>
      </a:defRPr>
    </a:lvl8pPr>
    <a:lvl9pPr indent="914400" defTabSz="228600" latinLnBrk="0">
      <a:lnSpc>
        <a:spcPct val="117999"/>
      </a:lnSpc>
      <a:defRPr sz="11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a:t>
            </a:fld>
            <a:endParaRPr lang="en-US" dirty="0"/>
          </a:p>
        </p:txBody>
      </p:sp>
    </p:spTree>
    <p:extLst>
      <p:ext uri="{BB962C8B-B14F-4D97-AF65-F5344CB8AC3E}">
        <p14:creationId xmlns:p14="http://schemas.microsoft.com/office/powerpoint/2010/main" val="3467028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&lt;read slide&gt;</a:t>
            </a:r>
          </a:p>
        </p:txBody>
      </p:sp>
      <p:sp>
        <p:nvSpPr>
          <p:cNvPr id="4" name="Slide Number Placeholder 3"/>
          <p:cNvSpPr>
            <a:spLocks noGrp="1"/>
          </p:cNvSpPr>
          <p:nvPr>
            <p:ph type="sldNum" sz="quarter" idx="5"/>
          </p:nvPr>
        </p:nvSpPr>
        <p:spPr/>
        <p:txBody>
          <a:bodyPr/>
          <a:lstStyle/>
          <a:p>
            <a:fld id="{07937F07-1250-4CCE-B198-1B2887014F41}" type="slidenum">
              <a:rPr lang="en-US" smtClean="0"/>
              <a:t>2</a:t>
            </a:fld>
            <a:endParaRPr lang="en-US"/>
          </a:p>
        </p:txBody>
      </p:sp>
    </p:spTree>
    <p:extLst>
      <p:ext uri="{BB962C8B-B14F-4D97-AF65-F5344CB8AC3E}">
        <p14:creationId xmlns:p14="http://schemas.microsoft.com/office/powerpoint/2010/main" val="3748055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0BD43-9BC0-29FD-493A-6077183009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0C94BA-3C74-E424-8078-CF84994207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C952A8-11F3-383D-47D8-B88983E5EE2D}"/>
              </a:ext>
            </a:extLst>
          </p:cNvPr>
          <p:cNvSpPr>
            <a:spLocks noGrp="1"/>
          </p:cNvSpPr>
          <p:nvPr>
            <p:ph type="body" idx="1"/>
          </p:nvPr>
        </p:nvSpPr>
        <p:spPr/>
        <p:txBody>
          <a:bodyPr/>
          <a:lstStyle/>
          <a:p>
            <a:r>
              <a:rPr lang="en-US" dirty="0"/>
              <a:t>IO operations are async functions that return promises and you can await on them.</a:t>
            </a:r>
          </a:p>
          <a:p>
            <a:endParaRPr lang="en-US" dirty="0"/>
          </a:p>
          <a:p>
            <a:r>
              <a:rPr lang="en-US" dirty="0"/>
              <a:t>Using </a:t>
            </a:r>
            <a:r>
              <a:rPr lang="en-US" dirty="0" err="1"/>
              <a:t>WebAPI</a:t>
            </a:r>
            <a:r>
              <a:rPr lang="en-US" dirty="0"/>
              <a:t> is like outsourcing of jobs. </a:t>
            </a:r>
            <a:r>
              <a:rPr lang="en-US" dirty="0" err="1"/>
              <a:t>WebAPI</a:t>
            </a:r>
            <a:r>
              <a:rPr lang="en-US" dirty="0"/>
              <a:t> uses browser to run these jobs and browser can run things using </a:t>
            </a:r>
            <a:r>
              <a:rPr lang="en-US"/>
              <a:t>multiple threads.</a:t>
            </a:r>
            <a:endParaRPr lang="en-US" dirty="0"/>
          </a:p>
        </p:txBody>
      </p:sp>
    </p:spTree>
    <p:extLst>
      <p:ext uri="{BB962C8B-B14F-4D97-AF65-F5344CB8AC3E}">
        <p14:creationId xmlns:p14="http://schemas.microsoft.com/office/powerpoint/2010/main" val="1745461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cooperative multiprocessing, each thread decides when it should yield to let other threads execute.  For the purposes of this lecture, we will use the terms 'promise' and 'computation' interchangeably   (MAYBE??)</a:t>
            </a:r>
          </a:p>
        </p:txBody>
      </p:sp>
    </p:spTree>
    <p:extLst>
      <p:ext uri="{BB962C8B-B14F-4D97-AF65-F5344CB8AC3E}">
        <p14:creationId xmlns:p14="http://schemas.microsoft.com/office/powerpoint/2010/main" val="2534470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key concepts that we want to understand today are:</a:t>
            </a:r>
          </a:p>
          <a:p>
            <a:r>
              <a:rPr lang="en-US" dirty="0"/>
              <a:t>-when you await for a promise to be completed, you pause your execution or yield</a:t>
            </a:r>
          </a:p>
          <a:p>
            <a:r>
              <a:rPr lang="en-US" dirty="0"/>
              <a:t>-when you yield, runtime can execute some other task.</a:t>
            </a:r>
          </a:p>
        </p:txBody>
      </p:sp>
    </p:spTree>
    <p:extLst>
      <p:ext uri="{BB962C8B-B14F-4D97-AF65-F5344CB8AC3E}">
        <p14:creationId xmlns:p14="http://schemas.microsoft.com/office/powerpoint/2010/main" val="1708420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8</a:t>
            </a:fld>
            <a:endParaRPr lang="en-US"/>
          </a:p>
        </p:txBody>
      </p:sp>
    </p:spTree>
    <p:extLst>
      <p:ext uri="{BB962C8B-B14F-4D97-AF65-F5344CB8AC3E}">
        <p14:creationId xmlns:p14="http://schemas.microsoft.com/office/powerpoint/2010/main" val="2193791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&lt;read slide&gt;.  Say something about success/failure?</a:t>
            </a:r>
          </a:p>
        </p:txBody>
      </p:sp>
    </p:spTree>
    <p:extLst>
      <p:ext uri="{BB962C8B-B14F-4D97-AF65-F5344CB8AC3E}">
        <p14:creationId xmlns:p14="http://schemas.microsoft.com/office/powerpoint/2010/main" val="1361402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typical async function.  It calls another async function, waits for that function to return, and then does something with the answer.  The "cooperative multiprocessing" means that while this function is waiting for the other function to return, the runtime can switch to some other task. </a:t>
            </a:r>
          </a:p>
        </p:txBody>
      </p:sp>
    </p:spTree>
    <p:extLst>
      <p:ext uri="{BB962C8B-B14F-4D97-AF65-F5344CB8AC3E}">
        <p14:creationId xmlns:p14="http://schemas.microsoft.com/office/powerpoint/2010/main" val="4008493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4FA44-3763-F9A5-E3C3-B513CBAE63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BC10B3-8E51-2173-57CB-CDB6B610D8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491798-6C89-E0AF-366F-EEE4403B6584}"/>
              </a:ext>
            </a:extLst>
          </p:cNvPr>
          <p:cNvSpPr>
            <a:spLocks noGrp="1"/>
          </p:cNvSpPr>
          <p:nvPr>
            <p:ph type="body" idx="1"/>
          </p:nvPr>
        </p:nvSpPr>
        <p:spPr/>
        <p:txBody>
          <a:bodyPr/>
          <a:lstStyle/>
          <a:p>
            <a:r>
              <a:rPr lang="en-US" dirty="0" err="1"/>
              <a:t>someFunction</a:t>
            </a:r>
            <a:r>
              <a:rPr lang="en-US" dirty="0"/>
              <a:t> returns a promise that will wait for </a:t>
            </a:r>
            <a:r>
              <a:rPr lang="en-US" dirty="0" err="1"/>
              <a:t>someOtherAsyncFunction</a:t>
            </a:r>
            <a:r>
              <a:rPr lang="en-US" dirty="0"/>
              <a:t> to resolve, call the result k, and then return m (= k+100).</a:t>
            </a:r>
          </a:p>
        </p:txBody>
      </p:sp>
    </p:spTree>
    <p:extLst>
      <p:ext uri="{BB962C8B-B14F-4D97-AF65-F5344CB8AC3E}">
        <p14:creationId xmlns:p14="http://schemas.microsoft.com/office/powerpoint/2010/main" val="1241835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9215E-43C6-C8DE-5E0E-5426985A0B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AD9904-FF40-79B0-EFF9-E88BBE8D16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A4D406-3D5B-558F-1BF4-4CE1DB59F54D}"/>
              </a:ext>
            </a:extLst>
          </p:cNvPr>
          <p:cNvSpPr>
            <a:spLocks noGrp="1"/>
          </p:cNvSpPr>
          <p:nvPr>
            <p:ph type="body" idx="1"/>
          </p:nvPr>
        </p:nvSpPr>
        <p:spPr/>
        <p:txBody>
          <a:bodyPr/>
          <a:lstStyle/>
          <a:p>
            <a:r>
              <a:rPr lang="en-US" dirty="0"/>
              <a:t>run to completion means that if you start executing a task (or async) function then it must complete unless it awaits on something</a:t>
            </a:r>
          </a:p>
        </p:txBody>
      </p:sp>
    </p:spTree>
    <p:extLst>
      <p:ext uri="{BB962C8B-B14F-4D97-AF65-F5344CB8AC3E}">
        <p14:creationId xmlns:p14="http://schemas.microsoft.com/office/powerpoint/2010/main" val="215930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disallowing interrupts everywhere but at the pause points, we avoid almost all of the data races you may have learned about in your operating systems class.   Each green box is a critical section, and your program consists of a set of critical sections.  Each green box is uninterruptible!!</a:t>
            </a:r>
          </a:p>
          <a:p>
            <a:r>
              <a:rPr lang="en-US" dirty="0"/>
              <a:t>Everything </a:t>
            </a:r>
            <a:r>
              <a:rPr lang="en-US" i="1" dirty="0"/>
              <a:t>after </a:t>
            </a:r>
            <a:r>
              <a:rPr lang="en-US" dirty="0"/>
              <a:t>the await, including the second green box is the ‘awaited work’ that will be processed later!</a:t>
            </a:r>
          </a:p>
        </p:txBody>
      </p:sp>
    </p:spTree>
    <p:extLst>
      <p:ext uri="{BB962C8B-B14F-4D97-AF65-F5344CB8AC3E}">
        <p14:creationId xmlns:p14="http://schemas.microsoft.com/office/powerpoint/2010/main" val="3214472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async function yields or pauses in exactly two places in its code.  What happens at those places?</a:t>
            </a:r>
          </a:p>
          <a:p>
            <a:endParaRPr lang="en-US" dirty="0"/>
          </a:p>
          <a:p>
            <a:r>
              <a:rPr lang="en-US" dirty="0"/>
              <a:t>When </a:t>
            </a:r>
            <a:r>
              <a:rPr lang="en-US" dirty="0" err="1"/>
              <a:t>someFunction</a:t>
            </a:r>
            <a:r>
              <a:rPr lang="en-US" dirty="0"/>
              <a:t> yields at the first location, it first informs the runtime that </a:t>
            </a:r>
            <a:r>
              <a:rPr lang="en-US" dirty="0" err="1"/>
              <a:t>someOtherAsyncFunction</a:t>
            </a:r>
            <a:r>
              <a:rPr lang="en-US" dirty="0"/>
              <a:t>(j) is ready to run, and that </a:t>
            </a:r>
            <a:r>
              <a:rPr lang="en-US" dirty="0" err="1"/>
              <a:t>someFunction</a:t>
            </a:r>
            <a:r>
              <a:rPr lang="en-US" dirty="0"/>
              <a:t> will be ready to resume its execution only when </a:t>
            </a:r>
            <a:r>
              <a:rPr lang="en-US" dirty="0" err="1"/>
              <a:t>someOtherAsyncFunction</a:t>
            </a:r>
            <a:r>
              <a:rPr lang="en-US" dirty="0"/>
              <a:t>(j) returns a value (i.e., it is returning to caller with a pending promise). The runtime can then switch to any process that is ready.</a:t>
            </a:r>
          </a:p>
          <a:p>
            <a:endParaRPr lang="en-US" dirty="0"/>
          </a:p>
          <a:p>
            <a:r>
              <a:rPr lang="en-US" dirty="0"/>
              <a:t>When </a:t>
            </a:r>
            <a:r>
              <a:rPr lang="en-US" dirty="0" err="1"/>
              <a:t>someFunction</a:t>
            </a:r>
            <a:r>
              <a:rPr lang="en-US" dirty="0"/>
              <a:t> yields at the second location, it informs the runtime that it is ready to return to its caller, and the runtime will switch to any process that is ready. It might be the caller of </a:t>
            </a:r>
            <a:r>
              <a:rPr lang="en-US" dirty="0" err="1"/>
              <a:t>someFunction</a:t>
            </a:r>
            <a:r>
              <a:rPr lang="en-US" dirty="0"/>
              <a:t>, or it might be something else.</a:t>
            </a:r>
          </a:p>
        </p:txBody>
      </p:sp>
    </p:spTree>
    <p:extLst>
      <p:ext uri="{BB962C8B-B14F-4D97-AF65-F5344CB8AC3E}">
        <p14:creationId xmlns:p14="http://schemas.microsoft.com/office/powerpoint/2010/main" val="1748066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key points to highlight</a:t>
            </a:r>
          </a:p>
          <a:p>
            <a:r>
              <a:rPr lang="en-US" dirty="0"/>
              <a:t>1.  When you await, you are in some async</a:t>
            </a:r>
          </a:p>
          <a:p>
            <a:pPr marL="228600" indent="-228600">
              <a:buAutoNum type="arabicPeriod"/>
            </a:pPr>
            <a:r>
              <a:rPr lang="en-US" dirty="0"/>
              <a:t>When you await on a task, you return to </a:t>
            </a:r>
            <a:r>
              <a:rPr lang="en-US" b="1" dirty="0"/>
              <a:t>the caller of the async procedure </a:t>
            </a:r>
            <a:r>
              <a:rPr lang="en-US" dirty="0"/>
              <a:t>with a pending promise</a:t>
            </a:r>
          </a:p>
          <a:p>
            <a:pPr marL="228600" indent="-228600">
              <a:buAutoNum type="arabicPeriod"/>
            </a:pPr>
            <a:r>
              <a:rPr lang="en-US" dirty="0"/>
              <a:t>The caller </a:t>
            </a:r>
            <a:r>
              <a:rPr lang="en-US" dirty="0" err="1"/>
              <a:t>Ican</a:t>
            </a:r>
            <a:r>
              <a:rPr lang="en-US" dirty="0"/>
              <a:t> continue its work</a:t>
            </a:r>
          </a:p>
        </p:txBody>
      </p:sp>
    </p:spTree>
    <p:extLst>
      <p:ext uri="{BB962C8B-B14F-4D97-AF65-F5344CB8AC3E}">
        <p14:creationId xmlns:p14="http://schemas.microsoft.com/office/powerpoint/2010/main" val="2776060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40575-AFF9-9F48-85E1-78753919E4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EE3054-0459-E7D4-82AD-DE91D73158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D3D3E2-859B-5DBE-27A4-36B21C0E50F0}"/>
              </a:ext>
            </a:extLst>
          </p:cNvPr>
          <p:cNvSpPr>
            <a:spLocks noGrp="1"/>
          </p:cNvSpPr>
          <p:nvPr>
            <p:ph type="body" idx="1"/>
          </p:nvPr>
        </p:nvSpPr>
        <p:spPr/>
        <p:txBody>
          <a:bodyPr/>
          <a:lstStyle/>
          <a:p>
            <a:r>
              <a:rPr lang="en-US" dirty="0"/>
              <a:t>&lt;read slide&gt;.  </a:t>
            </a:r>
          </a:p>
          <a:p>
            <a:r>
              <a:rPr lang="en-US" dirty="0"/>
              <a:t>- JS Engine includes a  {single} call stack that keeps track of each function that it is being executed</a:t>
            </a:r>
          </a:p>
          <a:p>
            <a:r>
              <a:rPr lang="en-US" dirty="0"/>
              <a:t>- Asynchronous (heavy) tasks are outsourced to </a:t>
            </a:r>
            <a:r>
              <a:rPr lang="en-US" dirty="0" err="1"/>
              <a:t>WebAPI</a:t>
            </a:r>
            <a:r>
              <a:rPr lang="en-US" dirty="0"/>
              <a:t>. When those are completed, they are placed in a callback queue.</a:t>
            </a:r>
          </a:p>
          <a:p>
            <a:pPr marL="171450" indent="-171450">
              <a:buFontTx/>
              <a:buChar char="-"/>
            </a:pPr>
            <a:r>
              <a:rPr lang="en-US" dirty="0"/>
              <a:t>Event loop picks up “awaiting” {completed} tasks from queue when call stack is empty (i.e., when it is done with everything it was working on – think run to completion) and processes them in the order they were added to queue (i.e., they were completed by </a:t>
            </a:r>
            <a:r>
              <a:rPr lang="en-US" dirty="0" err="1"/>
              <a:t>WebAPI</a:t>
            </a:r>
            <a:r>
              <a:rPr lang="en-US" dirty="0"/>
              <a:t>)</a:t>
            </a:r>
          </a:p>
          <a:p>
            <a:pPr marL="171450" indent="-171450">
              <a:buFontTx/>
              <a:buChar char="-"/>
            </a:pPr>
            <a:endParaRPr lang="en-US" dirty="0"/>
          </a:p>
          <a:p>
            <a:pPr marL="171450" indent="-171450">
              <a:buFontTx/>
              <a:buChar char="-"/>
            </a:pPr>
            <a:r>
              <a:rPr lang="en-US" dirty="0"/>
              <a:t>We’ll talk about the “micro task queue” and “macro task queue” in a few minutes.</a:t>
            </a:r>
          </a:p>
        </p:txBody>
      </p:sp>
    </p:spTree>
    <p:extLst>
      <p:ext uri="{BB962C8B-B14F-4D97-AF65-F5344CB8AC3E}">
        <p14:creationId xmlns:p14="http://schemas.microsoft.com/office/powerpoint/2010/main" val="39832860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code. main() waits for the request to return, and then continues. It is just a 1 second delay</a:t>
            </a:r>
            <a:br>
              <a:rPr lang="en-US" dirty="0"/>
            </a:br>
            <a:r>
              <a:rPr lang="en-US" dirty="0"/>
              <a:t>Awaiting allows us to wait for some task to complete first before we do something else.</a:t>
            </a:r>
          </a:p>
        </p:txBody>
      </p:sp>
    </p:spTree>
    <p:extLst>
      <p:ext uri="{BB962C8B-B14F-4D97-AF65-F5344CB8AC3E}">
        <p14:creationId xmlns:p14="http://schemas.microsoft.com/office/powerpoint/2010/main" val="27365880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BF0A1-B3BF-39AC-3BFF-F3C2D29199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3B6615-ABC2-0A83-1720-3EE5152173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354007-7695-31F6-E35A-6D646B90834A}"/>
              </a:ext>
            </a:extLst>
          </p:cNvPr>
          <p:cNvSpPr>
            <a:spLocks noGrp="1"/>
          </p:cNvSpPr>
          <p:nvPr>
            <p:ph type="body" idx="1"/>
          </p:nvPr>
        </p:nvSpPr>
        <p:spPr/>
        <p:txBody>
          <a:bodyPr/>
          <a:lstStyle/>
          <a:p>
            <a:pPr marL="0" marR="0" lvl="0" indent="0" defTabSz="228600" eaLnBrk="1" fontAlgn="auto" latinLnBrk="0" hangingPunct="1">
              <a:lnSpc>
                <a:spcPct val="117999"/>
              </a:lnSpc>
              <a:spcBef>
                <a:spcPts val="0"/>
              </a:spcBef>
              <a:spcAft>
                <a:spcPts val="0"/>
              </a:spcAft>
              <a:buClrTx/>
              <a:buSzTx/>
              <a:buFontTx/>
              <a:buNone/>
              <a:tabLst/>
              <a:defRPr/>
            </a:pPr>
            <a:r>
              <a:rPr lang="en-US" dirty="0"/>
              <a:t>This is a common pattern for async functions using live http request running as non-blocking IO.</a:t>
            </a:r>
          </a:p>
          <a:p>
            <a:endParaRPr lang="en-US" dirty="0"/>
          </a:p>
          <a:p>
            <a:r>
              <a:rPr lang="en-US" dirty="0" err="1"/>
              <a:t>makeOneRequest</a:t>
            </a:r>
            <a:r>
              <a:rPr lang="en-US" dirty="0"/>
              <a:t> calls </a:t>
            </a:r>
            <a:r>
              <a:rPr lang="en-US" b="1" dirty="0" err="1"/>
              <a:t>makeRequest</a:t>
            </a:r>
            <a:r>
              <a:rPr lang="en-US" dirty="0"/>
              <a:t> which makes an API call.</a:t>
            </a:r>
          </a:p>
          <a:p>
            <a:r>
              <a:rPr lang="en-US" dirty="0"/>
              <a:t>As you await for the fetch to respond, </a:t>
            </a:r>
            <a:r>
              <a:rPr lang="en-US" dirty="0" err="1"/>
              <a:t>makeOneRequest</a:t>
            </a:r>
            <a:r>
              <a:rPr lang="en-US" dirty="0"/>
              <a:t> function (the caller) can continue and finish.</a:t>
            </a:r>
          </a:p>
          <a:p>
            <a:r>
              <a:rPr lang="en-US" dirty="0"/>
              <a:t>When call stack is empty, response from fetch can be printed (Awaiting work).</a:t>
            </a:r>
          </a:p>
        </p:txBody>
      </p:sp>
    </p:spTree>
    <p:extLst>
      <p:ext uri="{BB962C8B-B14F-4D97-AF65-F5344CB8AC3E}">
        <p14:creationId xmlns:p14="http://schemas.microsoft.com/office/powerpoint/2010/main" val="11046387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go through this example again. (It’s important enough to repeat).</a:t>
            </a:r>
          </a:p>
        </p:txBody>
      </p:sp>
    </p:spTree>
    <p:extLst>
      <p:ext uri="{BB962C8B-B14F-4D97-AF65-F5344CB8AC3E}">
        <p14:creationId xmlns:p14="http://schemas.microsoft.com/office/powerpoint/2010/main" val="16592803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dirty="0"/>
              <a:t>JavaScript microtasks (Promises, </a:t>
            </a:r>
            <a:r>
              <a:rPr lang="en-US" sz="800" dirty="0" err="1"/>
              <a:t>MutationObserver</a:t>
            </a:r>
            <a:r>
              <a:rPr lang="en-US" sz="800" dirty="0"/>
              <a:t>) have higher priority than </a:t>
            </a:r>
            <a:r>
              <a:rPr lang="en-US" sz="800" dirty="0" err="1"/>
              <a:t>macrotasks</a:t>
            </a:r>
            <a:r>
              <a:rPr lang="en-US" sz="800" dirty="0"/>
              <a:t> (</a:t>
            </a:r>
            <a:r>
              <a:rPr lang="en-US" sz="800" dirty="0" err="1"/>
              <a:t>setTimeout</a:t>
            </a:r>
            <a:r>
              <a:rPr lang="en-US" sz="800" dirty="0"/>
              <a:t>, I/O), executing immediately after the call stack empties and before the next event loop iteration. The event loop processes all available microtasks before running a single </a:t>
            </a:r>
            <a:r>
              <a:rPr lang="en-US" sz="800" dirty="0" err="1"/>
              <a:t>macrotask</a:t>
            </a:r>
            <a:r>
              <a:rPr lang="en-US" sz="800" dirty="0"/>
              <a:t>. </a:t>
            </a:r>
          </a:p>
          <a:p>
            <a:endParaRPr lang="en-US" sz="800" dirty="0"/>
          </a:p>
          <a:p>
            <a:r>
              <a:rPr lang="en-US" sz="800" dirty="0"/>
              <a:t>Key Differences at a Glance:</a:t>
            </a:r>
          </a:p>
          <a:p>
            <a:r>
              <a:rPr lang="en-US" sz="800" dirty="0"/>
              <a:t>Priority: Microtasks are executed immediately after the current task and before the browser renders, while </a:t>
            </a:r>
            <a:r>
              <a:rPr lang="en-US" sz="800" dirty="0" err="1"/>
              <a:t>macrotasks</a:t>
            </a:r>
            <a:r>
              <a:rPr lang="en-US" sz="800" dirty="0"/>
              <a:t> are processed one by one, allowing rendering to happen between them.</a:t>
            </a:r>
          </a:p>
          <a:p>
            <a:r>
              <a:rPr lang="en-US" sz="800" dirty="0"/>
              <a:t>Order: If a microtask adds another microtask, it is executed in the same cycle. If a </a:t>
            </a:r>
            <a:r>
              <a:rPr lang="en-US" sz="800" dirty="0" err="1"/>
              <a:t>macrotask</a:t>
            </a:r>
            <a:r>
              <a:rPr lang="en-US" sz="800" dirty="0"/>
              <a:t> adds a microtask, it is also executed before the next </a:t>
            </a:r>
            <a:r>
              <a:rPr lang="en-US" sz="800" dirty="0" err="1"/>
              <a:t>macrotask</a:t>
            </a:r>
            <a:r>
              <a:rPr lang="en-US" sz="800" dirty="0"/>
              <a:t>.</a:t>
            </a:r>
          </a:p>
          <a:p>
            <a:r>
              <a:rPr lang="en-US" sz="800" dirty="0"/>
              <a:t>Usage: Microtasks are for urgent, immediate post-processing (e.g., Promise resolutions). </a:t>
            </a:r>
            <a:r>
              <a:rPr lang="en-US" sz="800" dirty="0" err="1"/>
              <a:t>Macrotasks</a:t>
            </a:r>
            <a:r>
              <a:rPr lang="en-US" sz="800" dirty="0"/>
              <a:t> are for slower, asynchronous operations (e.g., </a:t>
            </a:r>
            <a:r>
              <a:rPr lang="en-US" sz="800" dirty="0" err="1"/>
              <a:t>setInterval</a:t>
            </a:r>
            <a:r>
              <a:rPr lang="en-US" sz="800" dirty="0"/>
              <a:t>, </a:t>
            </a:r>
            <a:r>
              <a:rPr lang="en-US" sz="800" dirty="0" err="1"/>
              <a:t>fs.readFile</a:t>
            </a:r>
            <a:r>
              <a:rPr lang="en-US" sz="800" dirty="0"/>
              <a:t> in Node.js). </a:t>
            </a:r>
          </a:p>
          <a:p>
            <a:endParaRPr lang="en-US" sz="800" dirty="0"/>
          </a:p>
          <a:p>
            <a:r>
              <a:rPr lang="en-US" sz="800" dirty="0"/>
              <a:t>Examples of Tasks</a:t>
            </a:r>
          </a:p>
          <a:p>
            <a:r>
              <a:rPr lang="en-US" sz="800" dirty="0"/>
              <a:t>    Microtasks: Promise callbacks (.then/.catch/.finally), </a:t>
            </a:r>
            <a:r>
              <a:rPr lang="en-US" sz="800" dirty="0" err="1"/>
              <a:t>queueMicrotask</a:t>
            </a:r>
            <a:r>
              <a:rPr lang="en-US" sz="800" dirty="0"/>
              <a:t>(), </a:t>
            </a:r>
            <a:r>
              <a:rPr lang="en-US" sz="800" dirty="0" err="1"/>
              <a:t>MutationObserver</a:t>
            </a:r>
            <a:r>
              <a:rPr lang="en-US" sz="800" dirty="0"/>
              <a:t>.</a:t>
            </a:r>
          </a:p>
          <a:p>
            <a:r>
              <a:rPr lang="en-US" sz="800" dirty="0"/>
              <a:t>    </a:t>
            </a:r>
            <a:r>
              <a:rPr lang="en-US" sz="800" dirty="0" err="1"/>
              <a:t>Macrotasks</a:t>
            </a:r>
            <a:r>
              <a:rPr lang="en-US" sz="800" dirty="0"/>
              <a:t>: </a:t>
            </a:r>
            <a:r>
              <a:rPr lang="en-US" sz="800" dirty="0" err="1"/>
              <a:t>setTimeout</a:t>
            </a:r>
            <a:r>
              <a:rPr lang="en-US" sz="800" dirty="0"/>
              <a:t>(), </a:t>
            </a:r>
            <a:r>
              <a:rPr lang="en-US" sz="800" dirty="0" err="1"/>
              <a:t>setInterval</a:t>
            </a:r>
            <a:r>
              <a:rPr lang="en-US" sz="800" dirty="0"/>
              <a:t>(), </a:t>
            </a:r>
            <a:r>
              <a:rPr lang="en-US" sz="800" dirty="0" err="1"/>
              <a:t>setImmediate</a:t>
            </a:r>
            <a:r>
              <a:rPr lang="en-US" sz="800" dirty="0"/>
              <a:t>() (Node.js), I/O operations, UI rendering events, </a:t>
            </a:r>
            <a:r>
              <a:rPr lang="en-US" sz="800" dirty="0" err="1"/>
              <a:t>EventHandler</a:t>
            </a:r>
            <a:r>
              <a:rPr lang="en-US" sz="800" dirty="0"/>
              <a:t> Callbacks </a:t>
            </a:r>
          </a:p>
        </p:txBody>
      </p:sp>
    </p:spTree>
    <p:extLst>
      <p:ext uri="{BB962C8B-B14F-4D97-AF65-F5344CB8AC3E}">
        <p14:creationId xmlns:p14="http://schemas.microsoft.com/office/powerpoint/2010/main" val="12627147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6ECA1-6B4D-0F40-61F2-202A6BC283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7DFC42-DD20-C6B0-A702-949BBD86F3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D66412-DB27-2512-3DE4-CE7A92DA03CD}"/>
              </a:ext>
            </a:extLst>
          </p:cNvPr>
          <p:cNvSpPr>
            <a:spLocks noGrp="1"/>
          </p:cNvSpPr>
          <p:nvPr>
            <p:ph type="body" idx="1"/>
          </p:nvPr>
        </p:nvSpPr>
        <p:spPr/>
        <p:txBody>
          <a:bodyPr/>
          <a:lstStyle/>
          <a:p>
            <a:pPr marL="0" indent="0">
              <a:buNone/>
            </a:pPr>
            <a:endParaRPr lang="en-US" sz="800" dirty="0"/>
          </a:p>
        </p:txBody>
      </p:sp>
    </p:spTree>
    <p:extLst>
      <p:ext uri="{BB962C8B-B14F-4D97-AF65-F5344CB8AC3E}">
        <p14:creationId xmlns:p14="http://schemas.microsoft.com/office/powerpoint/2010/main" val="28929109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many programming languages, like Java or C, you can have asynchronous computation with threads. </a:t>
            </a:r>
          </a:p>
          <a:p>
            <a:br>
              <a:rPr lang="en-US" dirty="0"/>
            </a:br>
            <a:r>
              <a:rPr lang="en-US" dirty="0"/>
              <a:t>You might be familiar with this programming model. As it turns out, the “inter-process communication by shared memory” part is extremely hard to get right, and almost impossible to prove correct</a:t>
            </a:r>
          </a:p>
          <a:p>
            <a:endParaRPr lang="en-US" dirty="0"/>
          </a:p>
          <a:p>
            <a:r>
              <a:rPr lang="en-US" dirty="0"/>
              <a:t>This is not how JS or TS does asynchronous computation.</a:t>
            </a:r>
          </a:p>
        </p:txBody>
      </p:sp>
    </p:spTree>
    <p:extLst>
      <p:ext uri="{BB962C8B-B14F-4D97-AF65-F5344CB8AC3E}">
        <p14:creationId xmlns:p14="http://schemas.microsoft.com/office/powerpoint/2010/main" val="8920011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solidFill>
                  <a:srgbClr val="008000"/>
                </a:solidFill>
                <a:effectLst/>
                <a:latin typeface="Consolas" panose="020B0609020204030204" pitchFamily="49" charset="0"/>
              </a:rPr>
              <a:t>In an interrupt-based model, it is possible that statement the print A runs *between* the print B and the print C.  Not for us!</a:t>
            </a:r>
          </a:p>
          <a:p>
            <a:endParaRPr lang="en-US" b="0" dirty="0">
              <a:solidFill>
                <a:srgbClr val="008000"/>
              </a:solidFill>
              <a:effectLst/>
              <a:latin typeface="Consolas" panose="020B0609020204030204" pitchFamily="49" charset="0"/>
            </a:endParaRPr>
          </a:p>
          <a:p>
            <a:r>
              <a:rPr lang="en-US" b="0" dirty="0">
                <a:solidFill>
                  <a:srgbClr val="008000"/>
                </a:solidFill>
                <a:effectLst/>
                <a:latin typeface="Consolas" panose="020B0609020204030204" pitchFamily="49" charset="0"/>
              </a:rPr>
              <a:t>(Don't worry about the </a:t>
            </a:r>
            <a:r>
              <a:rPr lang="en-US" b="0" dirty="0" err="1">
                <a:solidFill>
                  <a:srgbClr val="008000"/>
                </a:solidFill>
                <a:effectLst/>
                <a:latin typeface="Consolas" panose="020B0609020204030204" pitchFamily="49" charset="0"/>
              </a:rPr>
              <a:t>Promise.all</a:t>
            </a:r>
            <a:r>
              <a:rPr lang="en-US" b="0" dirty="0">
                <a:solidFill>
                  <a:srgbClr val="008000"/>
                </a:solidFill>
                <a:effectLst/>
                <a:latin typeface="Consolas" panose="020B0609020204030204" pitchFamily="49" charset="0"/>
              </a:rPr>
              <a:t>- we'll explain that soon).</a:t>
            </a:r>
          </a:p>
          <a:p>
            <a:endParaRPr lang="en-US" dirty="0"/>
          </a:p>
          <a:p>
            <a:endParaRPr lang="en-US" b="0" dirty="0">
              <a:solidFill>
                <a:srgbClr val="000000"/>
              </a:solidFill>
              <a:effectLst/>
              <a:latin typeface="Consolas" panose="020B0609020204030204" pitchFamily="49" charset="0"/>
            </a:endParaRPr>
          </a:p>
          <a:p>
            <a:br>
              <a:rPr lang="en-US" b="0" dirty="0">
                <a:solidFill>
                  <a:srgbClr val="000000"/>
                </a:solidFill>
                <a:effectLst/>
                <a:latin typeface="Consolas" panose="020B0609020204030204" pitchFamily="49" charset="0"/>
              </a:rPr>
            </a:br>
            <a:endParaRPr lang="en-US" b="0" dirty="0">
              <a:solidFill>
                <a:srgbClr val="000000"/>
              </a:solidFill>
              <a:effectLst/>
              <a:latin typeface="Consolas" panose="020B0609020204030204" pitchFamily="49" charset="0"/>
            </a:endParaRPr>
          </a:p>
          <a:p>
            <a:endParaRPr lang="en-US" dirty="0"/>
          </a:p>
          <a:p>
            <a:endParaRPr lang="en-US" dirty="0"/>
          </a:p>
        </p:txBody>
      </p:sp>
    </p:spTree>
    <p:extLst>
      <p:ext uri="{BB962C8B-B14F-4D97-AF65-F5344CB8AC3E}">
        <p14:creationId xmlns:p14="http://schemas.microsoft.com/office/powerpoint/2010/main" val="32827511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A1E47-853D-7F3A-5697-BEEED0C6F4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49B3B3-F8B0-18C0-79F6-DB8DBEA527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BDD4C1-5A1F-92E3-654F-121BEE2AB237}"/>
              </a:ext>
            </a:extLst>
          </p:cNvPr>
          <p:cNvSpPr>
            <a:spLocks noGrp="1"/>
          </p:cNvSpPr>
          <p:nvPr>
            <p:ph type="body" idx="1"/>
          </p:nvPr>
        </p:nvSpPr>
        <p:spPr/>
        <p:txBody>
          <a:bodyPr/>
          <a:lstStyle/>
          <a:p>
            <a:r>
              <a:rPr lang="en-US" dirty="0"/>
              <a:t>By contrast, here we wait for each request to return before issuing the next one.  Each </a:t>
            </a:r>
            <a:r>
              <a:rPr lang="en-US" dirty="0" err="1"/>
              <a:t>fakeRequest</a:t>
            </a:r>
            <a:r>
              <a:rPr lang="en-US" dirty="0"/>
              <a:t> takes 1000 msec, and we can see that the whole thing took 3000 msecs-- no concurrency here!</a:t>
            </a:r>
          </a:p>
        </p:txBody>
      </p:sp>
    </p:spTree>
    <p:extLst>
      <p:ext uri="{BB962C8B-B14F-4D97-AF65-F5344CB8AC3E}">
        <p14:creationId xmlns:p14="http://schemas.microsoft.com/office/powerpoint/2010/main" val="16405341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DE49A-0FA4-3826-CB42-27EEC743F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7F2E43-7D78-7E79-AF02-3A51EB3B14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7F9F58-74EF-6A03-03B1-5F01E9950ED0}"/>
              </a:ext>
            </a:extLst>
          </p:cNvPr>
          <p:cNvSpPr>
            <a:spLocks noGrp="1"/>
          </p:cNvSpPr>
          <p:nvPr>
            <p:ph type="body" idx="1"/>
          </p:nvPr>
        </p:nvSpPr>
        <p:spPr/>
        <p:txBody>
          <a:bodyPr/>
          <a:lstStyle/>
          <a:p>
            <a:r>
              <a:rPr lang="en-US" dirty="0"/>
              <a:t>&lt;read slide&gt;</a:t>
            </a:r>
          </a:p>
        </p:txBody>
      </p:sp>
    </p:spTree>
    <p:extLst>
      <p:ext uri="{BB962C8B-B14F-4D97-AF65-F5344CB8AC3E}">
        <p14:creationId xmlns:p14="http://schemas.microsoft.com/office/powerpoint/2010/main" val="20501477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62632-ADD0-F309-87E6-9D8D42EBEF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E74DB0-090E-C50D-E4DF-4A418B51E3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6F1AAC-6736-6F11-BD97-D460D95BAC35}"/>
              </a:ext>
            </a:extLst>
          </p:cNvPr>
          <p:cNvSpPr>
            <a:spLocks noGrp="1"/>
          </p:cNvSpPr>
          <p:nvPr>
            <p:ph type="body" idx="1"/>
          </p:nvPr>
        </p:nvSpPr>
        <p:spPr/>
        <p:txBody>
          <a:bodyPr/>
          <a:lstStyle/>
          <a:p>
            <a:r>
              <a:rPr lang="en-US" dirty="0"/>
              <a:t>Here's an example of starting several requests concurrently.  Remember that each call to </a:t>
            </a:r>
            <a:r>
              <a:rPr lang="en-US" dirty="0" err="1"/>
              <a:t>fakeRequest</a:t>
            </a:r>
            <a:r>
              <a:rPr lang="en-US" dirty="0"/>
              <a:t>() takes 1 second (1000 msecs), and here we completed 3 of them in just over 1 second.   So something in these three requests must have run concurrently.   </a:t>
            </a:r>
          </a:p>
          <a:p>
            <a:endParaRPr lang="en-US" dirty="0"/>
          </a:p>
          <a:p>
            <a:r>
              <a:rPr lang="en-US" dirty="0"/>
              <a:t>In this case, it was the timers in the three </a:t>
            </a:r>
            <a:r>
              <a:rPr lang="en-US" dirty="0" err="1"/>
              <a:t>fakeRequests</a:t>
            </a:r>
            <a:r>
              <a:rPr lang="en-US" dirty="0"/>
              <a:t> that ran concurrently.   Had this been a real request (say an http request or a database fetch), those requests would be "in-flight" concurrently.   We'll see this in more detail in a few minutes.</a:t>
            </a:r>
          </a:p>
          <a:p>
            <a:endParaRPr lang="en-US" dirty="0"/>
          </a:p>
          <a:p>
            <a:r>
              <a:rPr lang="en-US" dirty="0"/>
              <a:t>Note that if any of the promises fail, then the </a:t>
            </a:r>
            <a:r>
              <a:rPr lang="en-US" dirty="0" err="1"/>
              <a:t>Promise.all</a:t>
            </a:r>
            <a:r>
              <a:rPr lang="en-US" dirty="0"/>
              <a:t> fails (we'll talk about promise failure a little later).</a:t>
            </a:r>
          </a:p>
          <a:p>
            <a:r>
              <a:rPr lang="en-US" dirty="0"/>
              <a:t> </a:t>
            </a:r>
          </a:p>
        </p:txBody>
      </p:sp>
    </p:spTree>
    <p:extLst>
      <p:ext uri="{BB962C8B-B14F-4D97-AF65-F5344CB8AC3E}">
        <p14:creationId xmlns:p14="http://schemas.microsoft.com/office/powerpoint/2010/main" val="28736383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In both cases, there is at most one active promise (in green) at any time!  But the concurrent version "masks latency with concurrency", as we said way back on slide 1.</a:t>
            </a:r>
          </a:p>
        </p:txBody>
      </p:sp>
    </p:spTree>
    <p:extLst>
      <p:ext uri="{BB962C8B-B14F-4D97-AF65-F5344CB8AC3E}">
        <p14:creationId xmlns:p14="http://schemas.microsoft.com/office/powerpoint/2010/main" val="502165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these requests started 1,then 2,then 3, but returned in order 2, then 3, then 1.</a:t>
            </a:r>
          </a:p>
          <a:p>
            <a:endParaRPr lang="en-US" dirty="0"/>
          </a:p>
        </p:txBody>
      </p:sp>
    </p:spTree>
    <p:extLst>
      <p:ext uri="{BB962C8B-B14F-4D97-AF65-F5344CB8AC3E}">
        <p14:creationId xmlns:p14="http://schemas.microsoft.com/office/powerpoint/2010/main" val="4120986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asyncs</a:t>
            </a:r>
            <a:r>
              <a:rPr lang="en-US" dirty="0"/>
              <a:t> play nicely with try/catch.   Here we've tweaked </a:t>
            </a:r>
            <a:r>
              <a:rPr lang="en-US" dirty="0" err="1"/>
              <a:t>fakeRequest</a:t>
            </a:r>
            <a:r>
              <a:rPr lang="en-US" dirty="0"/>
              <a:t> so that it will sometimes throw an error, and here's a wrapper that recovers from those errors (by returning 0).</a:t>
            </a:r>
          </a:p>
        </p:txBody>
      </p:sp>
    </p:spTree>
    <p:extLst>
      <p:ext uri="{BB962C8B-B14F-4D97-AF65-F5344CB8AC3E}">
        <p14:creationId xmlns:p14="http://schemas.microsoft.com/office/powerpoint/2010/main" val="27003021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change the subject.  How do you test an async function? To test an async function, make the second argument to ‘</a:t>
            </a:r>
            <a:r>
              <a:rPr lang="en-US" b="1" dirty="0"/>
              <a:t>test</a:t>
            </a:r>
            <a:r>
              <a:rPr lang="en-US" dirty="0"/>
              <a:t>’ an async function.  This will make ‘</a:t>
            </a:r>
            <a:r>
              <a:rPr lang="en-US" b="1" dirty="0"/>
              <a:t>expect</a:t>
            </a:r>
            <a:r>
              <a:rPr lang="en-US" dirty="0"/>
              <a:t>’ itself an async function, so you will need to ‘await’ its result.  Calling </a:t>
            </a:r>
            <a:r>
              <a:rPr lang="en-US" b="1" dirty="0" err="1"/>
              <a:t>expect.assertions</a:t>
            </a:r>
            <a:r>
              <a:rPr lang="en-US" b="0" dirty="0"/>
              <a:t> checks to make sure that your test properly awaited the result of the request.</a:t>
            </a:r>
            <a:endParaRPr lang="en-US" dirty="0"/>
          </a:p>
          <a:p>
            <a:endParaRPr lang="en-US" dirty="0"/>
          </a:p>
          <a:p>
            <a:r>
              <a:rPr lang="en-US" dirty="0"/>
              <a:t>This example is easy, since we are only sending some data to a public web site.  If we wanted to do something that might have a global effect (e.g. a transcript database), we'd have to do some mocking.   Alas, that is too much for this lecture </a:t>
            </a:r>
            <a:r>
              <a:rPr lang="en-US" dirty="0">
                <a:sym typeface="Wingdings" panose="05000000000000000000" pitchFamily="2" charset="2"/>
              </a:rPr>
              <a:t>.</a:t>
            </a:r>
            <a:r>
              <a:rPr lang="en-US" dirty="0"/>
              <a:t>  </a:t>
            </a:r>
          </a:p>
          <a:p>
            <a:endParaRPr lang="en-US" dirty="0"/>
          </a:p>
          <a:p>
            <a:r>
              <a:rPr lang="en-US" dirty="0"/>
              <a:t>The </a:t>
            </a:r>
            <a:r>
              <a:rPr lang="en-US" b="1" dirty="0" err="1"/>
              <a:t>expect.assertions</a:t>
            </a:r>
            <a:r>
              <a:rPr lang="en-US" b="1" dirty="0"/>
              <a:t> </a:t>
            </a:r>
            <a:r>
              <a:rPr lang="en-US" dirty="0"/>
              <a:t>(in blue) tells </a:t>
            </a:r>
            <a:r>
              <a:rPr lang="en-US" dirty="0" err="1"/>
              <a:t>Vitest</a:t>
            </a:r>
            <a:r>
              <a:rPr lang="en-US" dirty="0"/>
              <a:t> that the test should run exactly 1 expect statement, so that will make the test fail if you leave out the </a:t>
            </a:r>
            <a:r>
              <a:rPr lang="en-US" b="1" dirty="0"/>
              <a:t>await</a:t>
            </a:r>
            <a:r>
              <a:rPr lang="en-US" dirty="0"/>
              <a:t>.</a:t>
            </a:r>
          </a:p>
        </p:txBody>
      </p:sp>
    </p:spTree>
    <p:extLst>
      <p:ext uri="{BB962C8B-B14F-4D97-AF65-F5344CB8AC3E}">
        <p14:creationId xmlns:p14="http://schemas.microsoft.com/office/powerpoint/2010/main" val="3870492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already seen non-deterministic behavior reflected in our console logs.  But that kind of behavior can easily become visible to our program. All you need is some shared state across your promises. </a:t>
            </a:r>
            <a:br>
              <a:rPr lang="en-US" dirty="0"/>
            </a:br>
            <a:r>
              <a:rPr lang="en-US" dirty="0"/>
              <a:t>In the code above, X and Y are run concurrently (4 times) and depending on which functions finishes first, X or Y is pushed to log first.</a:t>
            </a:r>
          </a:p>
          <a:p>
            <a:br>
              <a:rPr lang="en-US" dirty="0"/>
            </a:br>
            <a:r>
              <a:rPr lang="en-US" dirty="0"/>
              <a:t>The activity explores this topic in more depth.</a:t>
            </a:r>
          </a:p>
        </p:txBody>
      </p:sp>
    </p:spTree>
    <p:extLst>
      <p:ext uri="{BB962C8B-B14F-4D97-AF65-F5344CB8AC3E}">
        <p14:creationId xmlns:p14="http://schemas.microsoft.com/office/powerpoint/2010/main" val="30943089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occasionally see code written in this style. The main request is a </a:t>
            </a:r>
            <a:r>
              <a:rPr lang="en-US" dirty="0" err="1"/>
              <a:t>macrotask</a:t>
            </a:r>
            <a:r>
              <a:rPr lang="en-US" dirty="0"/>
              <a:t>; the .then() blocks become microtasks</a:t>
            </a:r>
            <a:r>
              <a:rPr lang="en-US"/>
              <a:t>.  The </a:t>
            </a:r>
            <a:r>
              <a:rPr lang="en-US" dirty="0"/>
              <a:t>"return" in a microtask is also a pause point.</a:t>
            </a:r>
          </a:p>
        </p:txBody>
      </p:sp>
    </p:spTree>
    <p:extLst>
      <p:ext uri="{BB962C8B-B14F-4D97-AF65-F5344CB8AC3E}">
        <p14:creationId xmlns:p14="http://schemas.microsoft.com/office/powerpoint/2010/main" val="10969988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EA572-721B-ECEB-6452-DCEA5F2D88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9E4568-DD61-B9D6-0E98-291013369F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D51956-59BD-B808-92DA-B19BED4E7070}"/>
              </a:ext>
            </a:extLst>
          </p:cNvPr>
          <p:cNvSpPr>
            <a:spLocks noGrp="1"/>
          </p:cNvSpPr>
          <p:nvPr>
            <p:ph type="body" idx="1"/>
          </p:nvPr>
        </p:nvSpPr>
        <p:spPr/>
        <p:txBody>
          <a:bodyPr/>
          <a:lstStyle/>
          <a:p>
            <a:r>
              <a:rPr lang="en-US" dirty="0"/>
              <a:t>Common mistake is not to await on async task. This would mean that you are proceeding with some work without getting a valid response. Luckily, our standard lint setup has a rule for this. </a:t>
            </a:r>
            <a:br>
              <a:rPr lang="en-US" dirty="0"/>
            </a:br>
            <a:endParaRPr lang="en-US" dirty="0"/>
          </a:p>
        </p:txBody>
      </p:sp>
    </p:spTree>
    <p:extLst>
      <p:ext uri="{BB962C8B-B14F-4D97-AF65-F5344CB8AC3E}">
        <p14:creationId xmlns:p14="http://schemas.microsoft.com/office/powerpoint/2010/main" val="6478729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228600" eaLnBrk="1" fontAlgn="auto" latinLnBrk="0" hangingPunct="1">
              <a:lnSpc>
                <a:spcPct val="117999"/>
              </a:lnSpc>
              <a:spcBef>
                <a:spcPts val="0"/>
              </a:spcBef>
              <a:spcAft>
                <a:spcPts val="0"/>
              </a:spcAft>
              <a:buClrTx/>
              <a:buSzTx/>
              <a:buFontTx/>
              <a:buNone/>
              <a:tabLst/>
              <a:defRPr/>
            </a:pPr>
            <a:r>
              <a:rPr lang="en-US" dirty="0"/>
              <a:t>If multiple promises are resolved, the ones in the microtask queue will always be reported first.  Here </a:t>
            </a:r>
            <a:r>
              <a:rPr lang="en-US" dirty="0" err="1"/>
              <a:t>createMacrotask</a:t>
            </a:r>
            <a:r>
              <a:rPr lang="en-US" dirty="0"/>
              <a:t> creates a new Promise, which goes on the microtask queue.  But the two microtasks will always get executed before the microtask.  (Sorry If that’s confusing; I find it nitpicky, too.  But we want to give you an accurate model of how async works in </a:t>
            </a:r>
            <a:r>
              <a:rPr lang="en-US" dirty="0" err="1"/>
              <a:t>Javascript</a:t>
            </a:r>
            <a:r>
              <a:rPr lang="en-US" dirty="0"/>
              <a:t>).</a:t>
            </a:r>
          </a:p>
        </p:txBody>
      </p:sp>
    </p:spTree>
    <p:extLst>
      <p:ext uri="{BB962C8B-B14F-4D97-AF65-F5344CB8AC3E}">
        <p14:creationId xmlns:p14="http://schemas.microsoft.com/office/powerpoint/2010/main" val="22910083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82835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Javascript</a:t>
            </a:r>
            <a:r>
              <a:rPr lang="en-US" dirty="0"/>
              <a:t> is a single threaded language. This means it has one call stack and one memory heap. It uses </a:t>
            </a:r>
            <a:r>
              <a:rPr lang="en-US" dirty="0" err="1"/>
              <a:t>WebAPI</a:t>
            </a:r>
            <a:r>
              <a:rPr lang="en-US" dirty="0"/>
              <a:t> to work asynchronously.</a:t>
            </a:r>
          </a:p>
          <a:p>
            <a:endParaRPr lang="en-US" dirty="0"/>
          </a:p>
          <a:p>
            <a:r>
              <a:rPr lang="en-US" dirty="0"/>
              <a:t>How do we get asynchronous code with </a:t>
            </a:r>
            <a:r>
              <a:rPr lang="en-US" dirty="0" err="1"/>
              <a:t>Javascript</a:t>
            </a:r>
            <a:r>
              <a:rPr lang="en-US" dirty="0"/>
              <a:t> then?</a:t>
            </a:r>
          </a:p>
          <a:p>
            <a:r>
              <a:rPr lang="en-US" dirty="0"/>
              <a:t>Well, we can thank the </a:t>
            </a:r>
            <a:r>
              <a:rPr lang="en-US" dirty="0" err="1"/>
              <a:t>Javascript</a:t>
            </a:r>
            <a:r>
              <a:rPr lang="en-US" dirty="0"/>
              <a:t> engine (V8, </a:t>
            </a:r>
            <a:r>
              <a:rPr lang="en-US" dirty="0" err="1"/>
              <a:t>Spidermonkey</a:t>
            </a:r>
            <a:r>
              <a:rPr lang="en-US" dirty="0"/>
              <a:t>, </a:t>
            </a:r>
            <a:r>
              <a:rPr lang="en-US" dirty="0" err="1"/>
              <a:t>JavaScriptCore</a:t>
            </a:r>
            <a:r>
              <a:rPr lang="en-US" dirty="0"/>
              <a:t>, etc...) for that, which has Web API that handle these tasks in the background. The call stack recognizes functions of the Web API and hands them off to be handled by the browser. Once those tasks are finished by the browser, they return and are pushed into a queue (callbacks go in </a:t>
            </a:r>
            <a:r>
              <a:rPr lang="en-US" dirty="0" err="1"/>
              <a:t>Macrotask</a:t>
            </a:r>
            <a:r>
              <a:rPr lang="en-US" dirty="0"/>
              <a:t> queue and promises go into microtask queue)</a:t>
            </a:r>
          </a:p>
          <a:p>
            <a:r>
              <a:rPr lang="en-US" dirty="0"/>
              <a:t>Then they are picked up by the event loop one by one and added onto the call stack.</a:t>
            </a:r>
          </a:p>
          <a:p>
            <a:endParaRPr lang="en-US" dirty="0"/>
          </a:p>
          <a:p>
            <a:r>
              <a:rPr lang="en-US" dirty="0"/>
              <a:t>Try this http://latentflip.com/loupe </a:t>
            </a:r>
          </a:p>
        </p:txBody>
      </p:sp>
    </p:spTree>
    <p:extLst>
      <p:ext uri="{BB962C8B-B14F-4D97-AF65-F5344CB8AC3E}">
        <p14:creationId xmlns:p14="http://schemas.microsoft.com/office/powerpoint/2010/main" val="1169089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&lt;read slide&gt;</a:t>
            </a:r>
          </a:p>
        </p:txBody>
      </p:sp>
      <p:sp>
        <p:nvSpPr>
          <p:cNvPr id="4" name="Slide Number Placeholder 3"/>
          <p:cNvSpPr>
            <a:spLocks noGrp="1"/>
          </p:cNvSpPr>
          <p:nvPr>
            <p:ph type="sldNum" sz="quarter" idx="5"/>
          </p:nvPr>
        </p:nvSpPr>
        <p:spPr/>
        <p:txBody>
          <a:bodyPr/>
          <a:lstStyle/>
          <a:p>
            <a:fld id="{07937F07-1250-4CCE-B198-1B2887014F41}" type="slidenum">
              <a:rPr lang="en-US" smtClean="0"/>
              <a:t>39</a:t>
            </a:fld>
            <a:endParaRPr lang="en-US"/>
          </a:p>
        </p:txBody>
      </p:sp>
    </p:spTree>
    <p:extLst>
      <p:ext uri="{BB962C8B-B14F-4D97-AF65-F5344CB8AC3E}">
        <p14:creationId xmlns:p14="http://schemas.microsoft.com/office/powerpoint/2010/main" val="3372215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7219-6BA5-47F5-B7F1-6B0D754E2DE9}"/>
              </a:ext>
            </a:extLst>
          </p:cNvPr>
          <p:cNvSpPr>
            <a:spLocks noGrp="1"/>
          </p:cNvSpPr>
          <p:nvPr>
            <p:ph type="ctrTitle"/>
          </p:nvPr>
        </p:nvSpPr>
        <p:spPr>
          <a:xfrm>
            <a:off x="539260" y="665163"/>
            <a:ext cx="10814539" cy="23876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A5556012-95F5-425E-AD5B-78B7ACF1EC88}"/>
              </a:ext>
            </a:extLst>
          </p:cNvPr>
          <p:cNvSpPr>
            <a:spLocks noGrp="1"/>
          </p:cNvSpPr>
          <p:nvPr>
            <p:ph type="subTitle" idx="1"/>
          </p:nvPr>
        </p:nvSpPr>
        <p:spPr>
          <a:xfrm>
            <a:off x="539260" y="3237828"/>
            <a:ext cx="10128740" cy="1655762"/>
          </a:xfrm>
        </p:spPr>
        <p:txBody>
          <a:bodyPr>
            <a:normAutofit/>
          </a:bodyPr>
          <a:lstStyle>
            <a:lvl1pPr marL="0" indent="0" algn="l">
              <a:buNone/>
              <a:defRPr sz="28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43B56B6-995F-4046-9C61-053D0E276BA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2A64DE-480B-420F-9649-4F8E696E08E0}"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E05E065-1B81-411E-9A3E-A77A78A3AF4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30CF6926-26F3-46DC-9948-0AFC9748AF7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FB7E862F-A43D-4114-BCB5-88FBB072B5E3}"/>
              </a:ext>
            </a:extLst>
          </p:cNvPr>
          <p:cNvCxnSpPr/>
          <p:nvPr userDrawn="1"/>
        </p:nvCxnSpPr>
        <p:spPr>
          <a:xfrm>
            <a:off x="539260" y="3055777"/>
            <a:ext cx="1081453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7413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38200" y="1500160"/>
            <a:ext cx="7887346" cy="4351338"/>
          </a:xfrm>
        </p:spPr>
        <p:txBody>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7C7BFD4-467E-4EDE-93EA-052F5B39A4E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48360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de and Comment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246272" y="1631794"/>
            <a:ext cx="310752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7C7BFD4-467E-4EDE-93EA-052F5B39A4E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55906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9689-97C8-4C74-9DA9-41C0380CB9AE}"/>
              </a:ext>
            </a:extLst>
          </p:cNvPr>
          <p:cNvSpPr>
            <a:spLocks noGrp="1"/>
          </p:cNvSpPr>
          <p:nvPr>
            <p:ph type="title"/>
          </p:nvPr>
        </p:nvSpPr>
        <p:spPr>
          <a:xfrm>
            <a:off x="838200" y="0"/>
            <a:ext cx="10515600" cy="1325563"/>
          </a:xfrm>
        </p:spPr>
        <p:txBody>
          <a:bodyPr anchor="b">
            <a:normAutofit/>
          </a:bodyPr>
          <a:lstStyle>
            <a:lvl1pPr>
              <a:defRPr sz="3600"/>
            </a:lvl1pPr>
          </a:lstStyle>
          <a:p>
            <a:r>
              <a:rPr lang="en-US" dirty="0"/>
              <a:t>Click to edit Master title style</a:t>
            </a:r>
          </a:p>
        </p:txBody>
      </p:sp>
      <p:sp>
        <p:nvSpPr>
          <p:cNvPr id="3" name="Date Placeholder 2">
            <a:extLst>
              <a:ext uri="{FF2B5EF4-FFF2-40B4-BE49-F238E27FC236}">
                <a16:creationId xmlns:a16="http://schemas.microsoft.com/office/drawing/2014/main" id="{3C79868A-EEF3-4A9B-8549-9BADCF28332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09E55A0-C911-4F03-82FC-7E5926047D46}"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761E0DFD-410D-4C41-9994-4C58047D5E9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9F70F3D0-5AE9-4747-A0A6-354F0667F65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D110EEB6-6E3B-42EF-B771-796D5DACD6D4}"/>
              </a:ext>
            </a:extLst>
          </p:cNvPr>
          <p:cNvCxnSpPr/>
          <p:nvPr userDrawn="1"/>
        </p:nvCxnSpPr>
        <p:spPr>
          <a:xfrm>
            <a:off x="838200" y="1325563"/>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6468C0E0-9C51-615A-73CA-582AF03B6E24}"/>
              </a:ext>
            </a:extLst>
          </p:cNvPr>
          <p:cNvSpPr/>
          <p:nvPr userDrawn="1"/>
        </p:nvSpPr>
        <p:spPr>
          <a:xfrm>
            <a:off x="960120" y="1581912"/>
            <a:ext cx="10515600" cy="4636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800" dirty="0" err="1">
              <a:solidFill>
                <a:schemeClr val="tx1"/>
              </a:solidFill>
            </a:endParaRPr>
          </a:p>
        </p:txBody>
      </p:sp>
    </p:spTree>
    <p:extLst>
      <p:ext uri="{BB962C8B-B14F-4D97-AF65-F5344CB8AC3E}">
        <p14:creationId xmlns:p14="http://schemas.microsoft.com/office/powerpoint/2010/main" val="1684759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E102D-7499-4BDC-8BA2-825474D95747}"/>
              </a:ext>
            </a:extLst>
          </p:cNvPr>
          <p:cNvSpPr>
            <a:spLocks noGrp="1"/>
          </p:cNvSpPr>
          <p:nvPr>
            <p:ph type="title"/>
          </p:nvPr>
        </p:nvSpPr>
        <p:spPr>
          <a:xfrm>
            <a:off x="831850" y="1709738"/>
            <a:ext cx="10515600"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B50BCC-FEA6-4C8B-92DD-12ECC6BE1D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476A10-0098-476E-99F2-6C7151D25FA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533CBE2-D5BE-47AC-ADC2-9CDFC1D0CF90}"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E629B59-28A4-457E-A9FE-D43E630E98B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809126F7-7826-4EEA-BCF7-F8DB1CCCD1E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04FB97FE-BFE6-42A0-A36F-BB63DB3E7E5E}"/>
              </a:ext>
            </a:extLst>
          </p:cNvPr>
          <p:cNvCxnSpPr/>
          <p:nvPr userDrawn="1"/>
        </p:nvCxnSpPr>
        <p:spPr>
          <a:xfrm>
            <a:off x="831850" y="4562475"/>
            <a:ext cx="105219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0993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AF8A4-82FA-4F62-BD67-4673378FCE4B}"/>
              </a:ext>
            </a:extLst>
          </p:cNvPr>
          <p:cNvSpPr>
            <a:spLocks noGrp="1"/>
          </p:cNvSpPr>
          <p:nvPr>
            <p:ph type="title"/>
          </p:nvPr>
        </p:nvSpPr>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C4D60252-C68E-46D7-AAA5-ABB7CE5E34AC}"/>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6A52B70-F8CF-48C4-AE1C-C9CF7101D0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E002AF-9677-413A-B99A-8C8BE9559F5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9B7EDB1-CE74-4951-85A2-0B01C2128E28}"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75BD4DCA-3AF1-43DA-9E55-2BF67A618AA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B163AD69-C005-4694-9D91-F1A980961C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4505F67E-03A6-4630-A98D-6CACA3FBDDEF}"/>
              </a:ext>
            </a:extLst>
          </p:cNvPr>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3914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A34C9-6E2F-41F7-9D31-6E37FA5B47F9}"/>
              </a:ext>
            </a:extLst>
          </p:cNvPr>
          <p:cNvSpPr>
            <a:spLocks noGrp="1"/>
          </p:cNvSpPr>
          <p:nvPr>
            <p:ph type="title"/>
          </p:nvPr>
        </p:nvSpPr>
        <p:spPr>
          <a:xfrm>
            <a:off x="839788" y="365125"/>
            <a:ext cx="10515600" cy="1325563"/>
          </a:xfrm>
        </p:spPr>
        <p:txBody>
          <a:bodyPr anchor="b"/>
          <a:lstStyle/>
          <a:p>
            <a:r>
              <a:rPr lang="en-US" dirty="0"/>
              <a:t>Click to edit Master title style</a:t>
            </a:r>
          </a:p>
        </p:txBody>
      </p:sp>
      <p:sp>
        <p:nvSpPr>
          <p:cNvPr id="3" name="Text Placeholder 2">
            <a:extLst>
              <a:ext uri="{FF2B5EF4-FFF2-40B4-BE49-F238E27FC236}">
                <a16:creationId xmlns:a16="http://schemas.microsoft.com/office/drawing/2014/main" id="{B9BFBC22-43A4-440D-AAD7-465FAB57BE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BEFE43-C4CC-4FF0-B176-0C879EF27A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920B2B-FD99-4575-BC29-4A9B8A50B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A5329-47DA-4A08-8E7B-D898E11B7C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A08467-E7C4-4D3F-99C5-6D3AC3B2226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BC7EB92-A5C2-4807-A9DC-9EDE6CBFB241}"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5AA2D386-C960-49F4-8E0B-5A602B21337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95B938FD-9718-4972-A4A8-237B1A211C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380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7A444-7D99-4911-9642-3917FA60A00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B7B7EE0-7771-4CD5-9B2B-3550753A54A1}"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A3F82BF4-8CCE-40F5-87BF-30A8215B5E2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76281BF9-93A3-4F18-ADE7-E0E4F974DBE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9325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55BC0-2C78-4530-B512-097E3FFC82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78D3CA-F128-4EAA-A043-41667828A9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EE186-B06D-4105-84EF-95DBBCFDA4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86144-00CA-4143-8DA2-416236D78A8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B318B3-0E87-4416-A9B8-D891968C2727}"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E338B172-43F1-4139-BF32-2DEDF2781DF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173CB3DF-517A-4E87-8D32-82F85C3985F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1399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2A09-5B90-4641-93CD-8F57AD557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1350F3-B3CE-4CFF-8DA5-52A7B3D17D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26664C-6D02-4CF4-9578-EE17046F1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029906-37E8-4C3E-9239-E2780C69472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A476A42-A091-4468-A075-64A31BE59948}"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B4F4D540-F8F7-41A2-9AF8-CA9DC367335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DC0D207D-A9AE-4993-85BC-0A490AE0C78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2607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C82A-A252-4658-90F3-CD841E6917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56BDDE-3FD4-4076-B384-750403C872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B16770-ADA8-4EC3-8F93-CD06C87E7EC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D3616D0-8311-4107-9726-6B805E7D05B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56A9407-A07E-4CD6-8B79-2C5C32D324B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46AD9943-4565-4756-87D7-A459B5D658D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1988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6161F6-0B3C-4567-ADE2-6CD20FC7B0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7F20CE-3E28-49C5-A941-80470819E0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65335-11AE-43FA-B4FF-7C5C91A9C09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C2557A-5C88-417A-A763-5AC779462A5F}"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3CDB1C4-4B7A-48D9-8638-70DF828BEB7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8EDD15E-A1E1-4C0C-A962-2AD1B80CF66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2639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Title - Top">
    <p:spTree>
      <p:nvGrpSpPr>
        <p:cNvPr id="1" name=""/>
        <p:cNvGrpSpPr/>
        <p:nvPr/>
      </p:nvGrpSpPr>
      <p:grpSpPr>
        <a:xfrm>
          <a:off x="0" y="0"/>
          <a:ext cx="0" cy="0"/>
          <a:chOff x="0" y="0"/>
          <a:chExt cx="0" cy="0"/>
        </a:xfrm>
      </p:grpSpPr>
      <p:sp>
        <p:nvSpPr>
          <p:cNvPr id="52" name="Title Text"/>
          <p:cNvSpPr txBox="1">
            <a:spLocks noGrp="1"/>
          </p:cNvSpPr>
          <p:nvPr>
            <p:ph type="title"/>
          </p:nvPr>
        </p:nvSpPr>
        <p:spPr>
          <a:prstGeom prst="rect">
            <a:avLst/>
          </a:prstGeom>
        </p:spPr>
        <p:txBody>
          <a:bodyPr/>
          <a:lstStyle>
            <a:lvl1pPr>
              <a:defRPr baseline="0">
                <a:solidFill>
                  <a:schemeClr val="accent2"/>
                </a:solidFill>
              </a:defRPr>
            </a:lvl1pPr>
          </a:lstStyle>
          <a:p>
            <a:r>
              <a:rPr dirty="0"/>
              <a:t>Title Text</a:t>
            </a:r>
          </a:p>
        </p:txBody>
      </p:sp>
      <p:sp>
        <p:nvSpPr>
          <p:cNvPr id="53" name="Slide Number"/>
          <p:cNvSpPr txBox="1">
            <a:spLocks noGrp="1"/>
          </p:cNvSpPr>
          <p:nvPr>
            <p:ph type="sldNum" sz="quarter" idx="2"/>
          </p:nvPr>
        </p:nvSpPr>
        <p:spPr>
          <a:xfrm>
            <a:off x="15447360" y="6405248"/>
            <a:ext cx="278388" cy="274159"/>
          </a:xfrm>
          <a:prstGeom prst="rect">
            <a:avLst/>
          </a:prstGeom>
        </p:spPr>
        <p:txBody>
          <a:bodyPr/>
          <a:lstStyle/>
          <a:p>
            <a:pPr marL="0" marR="0" lvl="0" indent="0" algn="r" defTabSz="547695"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547695"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80009"/>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amp; Bullets">
    <p:spTree>
      <p:nvGrpSpPr>
        <p:cNvPr id="1" name=""/>
        <p:cNvGrpSpPr/>
        <p:nvPr/>
      </p:nvGrpSpPr>
      <p:grpSpPr>
        <a:xfrm>
          <a:off x="0" y="0"/>
          <a:ext cx="0" cy="0"/>
          <a:chOff x="0" y="0"/>
          <a:chExt cx="0" cy="0"/>
        </a:xfrm>
      </p:grpSpPr>
      <p:sp>
        <p:nvSpPr>
          <p:cNvPr id="60" name="Title Text"/>
          <p:cNvSpPr txBox="1">
            <a:spLocks noGrp="1"/>
          </p:cNvSpPr>
          <p:nvPr>
            <p:ph type="title"/>
          </p:nvPr>
        </p:nvSpPr>
        <p:spPr>
          <a:prstGeom prst="rect">
            <a:avLst/>
          </a:prstGeom>
        </p:spPr>
        <p:txBody>
          <a:bodyPr/>
          <a:lstStyle>
            <a:lvl1pPr>
              <a:defRPr>
                <a:solidFill>
                  <a:schemeClr val="accent3"/>
                </a:solidFill>
              </a:defRPr>
            </a:lvl1pPr>
          </a:lstStyle>
          <a:p>
            <a:r>
              <a:rPr dirty="0"/>
              <a:t>Title Text</a:t>
            </a:r>
          </a:p>
        </p:txBody>
      </p:sp>
      <p:sp>
        <p:nvSpPr>
          <p:cNvPr id="61" name="Body Level One…"/>
          <p:cNvSpPr txBox="1">
            <a:spLocks noGrp="1"/>
          </p:cNvSpPr>
          <p:nvPr>
            <p:ph type="body" idx="1"/>
          </p:nvPr>
        </p:nvSpPr>
        <p:spPr>
          <a:xfrm>
            <a:off x="535782" y="1562695"/>
            <a:ext cx="8786527" cy="4688086"/>
          </a:xfrm>
          <a:prstGeom prst="rect">
            <a:avLst/>
          </a:prstGeom>
        </p:spPr>
        <p:txBody>
          <a:bodyPr/>
          <a:lstStyle>
            <a:lvl1pPr marL="257166" indent="-257166">
              <a:defRPr>
                <a:solidFill>
                  <a:schemeClr val="tx1"/>
                </a:solidFill>
              </a:defRPr>
            </a:lvl1pPr>
            <a:lvl2pPr marL="514332" indent="-257166">
              <a:spcBef>
                <a:spcPts val="1125"/>
              </a:spcBef>
              <a:defRPr>
                <a:solidFill>
                  <a:schemeClr val="tx1"/>
                </a:solidFill>
              </a:defRPr>
            </a:lvl2pPr>
            <a:lvl3pPr marL="707206" indent="-257166">
              <a:spcBef>
                <a:spcPts val="562"/>
              </a:spcBef>
              <a:defRPr sz="2812">
                <a:solidFill>
                  <a:schemeClr val="tx1"/>
                </a:solidFill>
              </a:defRPr>
            </a:lvl3pPr>
            <a:lvl4pPr marL="900080" indent="-257166">
              <a:spcBef>
                <a:spcPts val="0"/>
              </a:spcBef>
              <a:defRPr sz="2812">
                <a:solidFill>
                  <a:schemeClr val="tx1"/>
                </a:solidFill>
              </a:defRPr>
            </a:lvl4pPr>
            <a:lvl5pPr marL="1092955" indent="-257166">
              <a:spcBef>
                <a:spcPts val="0"/>
              </a:spcBef>
              <a:defRPr sz="2812">
                <a:solidFill>
                  <a:schemeClr val="tx1"/>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2" name="Slide Number"/>
          <p:cNvSpPr txBox="1">
            <a:spLocks noGrp="1"/>
          </p:cNvSpPr>
          <p:nvPr>
            <p:ph type="sldNum" sz="quarter" idx="2"/>
          </p:nvPr>
        </p:nvSpPr>
        <p:spPr>
          <a:xfrm>
            <a:off x="15447360" y="6405248"/>
            <a:ext cx="278388" cy="274159"/>
          </a:xfrm>
          <a:prstGeom prst="rect">
            <a:avLst/>
          </a:prstGeom>
        </p:spPr>
        <p:txBody>
          <a:bodyPr/>
          <a:lstStyle/>
          <a:p>
            <a:pPr marL="0" marR="0" lvl="0" indent="0" algn="r" defTabSz="547695"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547695"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086645"/>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rPr dirty="0"/>
              <a:t>Slide Title</a:t>
            </a:r>
          </a:p>
        </p:txBody>
      </p:sp>
      <p:sp>
        <p:nvSpPr>
          <p:cNvPr id="43" name="Slide Subtitle"/>
          <p:cNvSpPr txBox="1">
            <a:spLocks noGrp="1"/>
          </p:cNvSpPr>
          <p:nvPr>
            <p:ph type="body" sz="quarter" idx="21" hasCustomPrompt="1"/>
          </p:nvPr>
        </p:nvSpPr>
        <p:spPr>
          <a:xfrm>
            <a:off x="600126" y="1524886"/>
            <a:ext cx="10985500" cy="467390"/>
          </a:xfrm>
          <a:prstGeom prst="rect">
            <a:avLst/>
          </a:prstGeom>
        </p:spPr>
        <p:txBody>
          <a:bodyPr lIns="45719" tIns="45719" rIns="45719" bIns="45719"/>
          <a:lstStyle>
            <a:lvl1pPr marL="0" indent="0" defTabSz="412750">
              <a:lnSpc>
                <a:spcPct val="100000"/>
              </a:lnSpc>
              <a:spcBef>
                <a:spcPts val="0"/>
              </a:spcBef>
              <a:buSzTx/>
              <a:buNone/>
              <a:defRPr sz="2750" b="0"/>
            </a:lvl1pPr>
          </a:lstStyle>
          <a:p>
            <a:r>
              <a:rPr dirty="0"/>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7363664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6F07A-0B22-4914-812A-DBA02B47952B}"/>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892B9C33-4FFB-4197-A3C1-E6E3EB58E2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35E0F7-CC95-4DF1-9224-82B2702A2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4D997E8-DDEE-43F1-8D9B-F8A1E11DE488}"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63761D0-ED27-4802-A5F0-EFD89884E1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47E668E-F846-4B39-92B8-B429C92F7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8382271"/>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Lst>
  <p:hf hdr="0" ftr="0" dt="0"/>
  <p:txStyles>
    <p:titleStyle>
      <a:lvl1pPr algn="l" defTabSz="914400" rtl="0" eaLnBrk="1" latinLnBrk="0" hangingPunct="1">
        <a:lnSpc>
          <a:spcPct val="90000"/>
        </a:lnSpc>
        <a:spcBef>
          <a:spcPct val="0"/>
        </a:spcBef>
        <a:buNone/>
        <a:defRPr sz="4400" kern="1200">
          <a:solidFill>
            <a:srgbClr val="0070C0"/>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5BC5-92E6-4F5A-B981-1C5EE975861B}"/>
              </a:ext>
            </a:extLst>
          </p:cNvPr>
          <p:cNvSpPr>
            <a:spLocks noGrp="1"/>
          </p:cNvSpPr>
          <p:nvPr>
            <p:ph type="ctrTitle"/>
          </p:nvPr>
        </p:nvSpPr>
        <p:spPr/>
        <p:txBody>
          <a:bodyPr anchor="t">
            <a:normAutofit/>
          </a:bodyPr>
          <a:lstStyle/>
          <a:p>
            <a:r>
              <a:rPr lang="en-US" altLang="en-US" dirty="0">
                <a:sym typeface="Helvetica Neue" charset="0"/>
              </a:rPr>
              <a:t>CS 4530: Fundamentals of Software Engineering</a:t>
            </a:r>
            <a:br>
              <a:rPr lang="en-US" altLang="en-US" dirty="0">
                <a:sym typeface="Helvetica Neue" charset="0"/>
              </a:rPr>
            </a:br>
            <a:br>
              <a:rPr lang="en-US" altLang="en-US" dirty="0">
                <a:sym typeface="Helvetica Neue" charset="0"/>
              </a:rPr>
            </a:br>
            <a:r>
              <a:rPr lang="en-US" altLang="en-US" dirty="0">
                <a:sym typeface="Helvetica Neue" charset="0"/>
              </a:rPr>
              <a:t>Module 08: Concurrency Patterns in Typescript</a:t>
            </a:r>
            <a:endParaRPr lang="en-US" dirty="0"/>
          </a:p>
        </p:txBody>
      </p:sp>
      <p:sp>
        <p:nvSpPr>
          <p:cNvPr id="8" name="Subtitle 7">
            <a:extLst>
              <a:ext uri="{FF2B5EF4-FFF2-40B4-BE49-F238E27FC236}">
                <a16:creationId xmlns:a16="http://schemas.microsoft.com/office/drawing/2014/main" id="{5B356C44-32EB-4AC4-94B7-A86895491E70}"/>
              </a:ext>
            </a:extLst>
          </p:cNvPr>
          <p:cNvSpPr>
            <a:spLocks noGrp="1"/>
          </p:cNvSpPr>
          <p:nvPr>
            <p:ph type="subTitle" idx="1"/>
          </p:nvPr>
        </p:nvSpPr>
        <p:spPr/>
        <p:txBody>
          <a:bodyPr/>
          <a:lstStyle/>
          <a:p>
            <a:pPr>
              <a:lnSpc>
                <a:spcPct val="100000"/>
              </a:lnSpc>
            </a:pPr>
            <a:r>
              <a:rPr lang="en-US" sz="2400" dirty="0"/>
              <a:t>Adeel Bhutta and Mitch Wand</a:t>
            </a:r>
          </a:p>
          <a:p>
            <a:pPr>
              <a:lnSpc>
                <a:spcPct val="100000"/>
              </a:lnSpc>
            </a:pPr>
            <a:r>
              <a:rPr lang="en-US" sz="2400" dirty="0"/>
              <a:t>Khoury College of Computer Sciences</a:t>
            </a:r>
          </a:p>
          <a:p>
            <a:endParaRPr lang="en-US" dirty="0"/>
          </a:p>
        </p:txBody>
      </p:sp>
      <p:sp>
        <p:nvSpPr>
          <p:cNvPr id="4" name="Slide Number Placeholder 3">
            <a:extLst>
              <a:ext uri="{FF2B5EF4-FFF2-40B4-BE49-F238E27FC236}">
                <a16:creationId xmlns:a16="http://schemas.microsoft.com/office/drawing/2014/main" id="{CECC5E2E-7170-455B-A37A-DBAC705CE98E}"/>
              </a:ext>
            </a:extLst>
          </p:cNvPr>
          <p:cNvSpPr>
            <a:spLocks noGrp="1"/>
          </p:cNvSpPr>
          <p:nvPr>
            <p:ph type="sldNum" sz="quarter" idx="12"/>
          </p:nvPr>
        </p:nvSpPr>
        <p:spPr/>
        <p:txBody>
          <a:bodyPr/>
          <a:lstStyle/>
          <a:p>
            <a:fld id="{20F37917-FD3A-4669-9018-DA04BCDD3D75}" type="slidenum">
              <a:rPr lang="en-US" smtClean="0"/>
              <a:pPr/>
              <a:t>1</a:t>
            </a:fld>
            <a:endParaRPr lang="en-US" dirty="0"/>
          </a:p>
        </p:txBody>
      </p:sp>
      <p:sp>
        <p:nvSpPr>
          <p:cNvPr id="3" name="Rectangle 2">
            <a:extLst>
              <a:ext uri="{FF2B5EF4-FFF2-40B4-BE49-F238E27FC236}">
                <a16:creationId xmlns:a16="http://schemas.microsoft.com/office/drawing/2014/main" id="{3B7BC06A-54D1-4D10-B536-9DF33B2C3997}"/>
              </a:ext>
            </a:extLst>
          </p:cNvPr>
          <p:cNvSpPr/>
          <p:nvPr/>
        </p:nvSpPr>
        <p:spPr>
          <a:xfrm>
            <a:off x="539260" y="5710019"/>
            <a:ext cx="6096000" cy="276999"/>
          </a:xfrm>
          <a:prstGeom prst="rect">
            <a:avLst/>
          </a:prstGeom>
        </p:spPr>
        <p:txBody>
          <a:bodyPr>
            <a:spAutoFit/>
          </a:bodyPr>
          <a:lstStyle/>
          <a:p>
            <a:pPr algn="l"/>
            <a:r>
              <a:rPr lang="en-US" dirty="0">
                <a:solidFill>
                  <a:srgbClr val="5C5962"/>
                </a:solidFill>
              </a:rPr>
              <a:t>© 2026 Released under the </a:t>
            </a:r>
            <a:r>
              <a:rPr lang="en-US" dirty="0">
                <a:solidFill>
                  <a:srgbClr val="D41B2C"/>
                </a:solidFill>
                <a:hlinkClick r:id="rId3"/>
              </a:rPr>
              <a:t>CC BY-SA</a:t>
            </a:r>
            <a:r>
              <a:rPr lang="en-US" dirty="0">
                <a:solidFill>
                  <a:srgbClr val="5C5962"/>
                </a:solidFill>
              </a:rPr>
              <a:t> license</a:t>
            </a:r>
            <a:endParaRPr lang="en-US" dirty="0"/>
          </a:p>
        </p:txBody>
      </p:sp>
    </p:spTree>
    <p:extLst>
      <p:ext uri="{BB962C8B-B14F-4D97-AF65-F5344CB8AC3E}">
        <p14:creationId xmlns:p14="http://schemas.microsoft.com/office/powerpoint/2010/main" val="3025610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D407-5B53-49A7-9907-E801EA7FFD8E}"/>
              </a:ext>
            </a:extLst>
          </p:cNvPr>
          <p:cNvSpPr>
            <a:spLocks noGrp="1"/>
          </p:cNvSpPr>
          <p:nvPr>
            <p:ph type="title"/>
          </p:nvPr>
        </p:nvSpPr>
        <p:spPr/>
        <p:txBody>
          <a:bodyPr/>
          <a:lstStyle/>
          <a:p>
            <a:r>
              <a:rPr lang="en-US" dirty="0"/>
              <a:t>Learning Goals for this Lesson</a:t>
            </a:r>
          </a:p>
        </p:txBody>
      </p:sp>
      <p:sp>
        <p:nvSpPr>
          <p:cNvPr id="3" name="Content Placeholder 2">
            <a:extLst>
              <a:ext uri="{FF2B5EF4-FFF2-40B4-BE49-F238E27FC236}">
                <a16:creationId xmlns:a16="http://schemas.microsoft.com/office/drawing/2014/main" id="{AC300E2B-BFD0-4090-AFC5-FE82683F997F}"/>
              </a:ext>
            </a:extLst>
          </p:cNvPr>
          <p:cNvSpPr>
            <a:spLocks noGrp="1"/>
          </p:cNvSpPr>
          <p:nvPr>
            <p:ph idx="1"/>
          </p:nvPr>
        </p:nvSpPr>
        <p:spPr>
          <a:xfrm>
            <a:off x="838200" y="1500160"/>
            <a:ext cx="8750968" cy="4351338"/>
          </a:xfrm>
        </p:spPr>
        <p:txBody>
          <a:bodyPr>
            <a:normAutofit/>
          </a:bodyPr>
          <a:lstStyle/>
          <a:p>
            <a:r>
              <a:rPr lang="en-US" dirty="0"/>
              <a:t>At the end of this lesson, you should be prepared to:</a:t>
            </a:r>
          </a:p>
          <a:p>
            <a:pPr lvl="1"/>
            <a:r>
              <a:rPr lang="en-US" dirty="0"/>
              <a:t>Explain the difference between JS run-to-completion semantics and interrupt-based semantics.</a:t>
            </a:r>
          </a:p>
          <a:p>
            <a:pPr lvl="1"/>
            <a:r>
              <a:rPr lang="en-US" dirty="0"/>
              <a:t>Given a simple program using async/await, work out the possible orders in which the statements in the program will run.</a:t>
            </a:r>
          </a:p>
          <a:p>
            <a:pPr lvl="1"/>
            <a:r>
              <a:rPr lang="en-US" dirty="0"/>
              <a:t>Write simple programs that create and manage promises using async/await</a:t>
            </a:r>
          </a:p>
          <a:p>
            <a:pPr lvl="1"/>
            <a:r>
              <a:rPr lang="en-US" dirty="0"/>
              <a:t>Write simple programs to mask latency with concurrency by using non-blocking IO and </a:t>
            </a:r>
            <a:r>
              <a:rPr lang="en-US" dirty="0" err="1"/>
              <a:t>Promise.all</a:t>
            </a:r>
            <a:r>
              <a:rPr lang="en-US" dirty="0"/>
              <a:t> in TypeScript.</a:t>
            </a:r>
          </a:p>
        </p:txBody>
      </p:sp>
      <p:sp>
        <p:nvSpPr>
          <p:cNvPr id="4" name="Slide Number Placeholder 3">
            <a:extLst>
              <a:ext uri="{FF2B5EF4-FFF2-40B4-BE49-F238E27FC236}">
                <a16:creationId xmlns:a16="http://schemas.microsoft.com/office/drawing/2014/main" id="{B7BF3F82-6F96-41E0-9C15-23CE00076176}"/>
              </a:ext>
            </a:extLst>
          </p:cNvPr>
          <p:cNvSpPr>
            <a:spLocks noGrp="1"/>
          </p:cNvSpPr>
          <p:nvPr>
            <p:ph type="sldNum" sz="quarter" idx="12"/>
          </p:nvPr>
        </p:nvSpPr>
        <p:spPr/>
        <p:txBody>
          <a:bodyPr/>
          <a:lstStyle/>
          <a:p>
            <a:fld id="{20F37917-FD3A-4669-9018-DA04BCDD3D75}" type="slidenum">
              <a:rPr lang="en-US" smtClean="0"/>
              <a:t>2</a:t>
            </a:fld>
            <a:endParaRPr lang="en-US"/>
          </a:p>
        </p:txBody>
      </p:sp>
    </p:spTree>
    <p:extLst>
      <p:ext uri="{BB962C8B-B14F-4D97-AF65-F5344CB8AC3E}">
        <p14:creationId xmlns:p14="http://schemas.microsoft.com/office/powerpoint/2010/main" val="1831664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7389F-B6E3-33CA-1849-9E0676038AB2}"/>
              </a:ext>
            </a:extLst>
          </p:cNvPr>
          <p:cNvSpPr>
            <a:spLocks noGrp="1"/>
          </p:cNvSpPr>
          <p:nvPr>
            <p:ph type="title"/>
          </p:nvPr>
        </p:nvSpPr>
        <p:spPr/>
        <p:txBody>
          <a:bodyPr/>
          <a:lstStyle/>
          <a:p>
            <a:r>
              <a:rPr lang="en-US" dirty="0"/>
              <a:t>Why async matters</a:t>
            </a:r>
          </a:p>
        </p:txBody>
      </p:sp>
      <p:sp>
        <p:nvSpPr>
          <p:cNvPr id="3" name="Content Placeholder 2">
            <a:extLst>
              <a:ext uri="{FF2B5EF4-FFF2-40B4-BE49-F238E27FC236}">
                <a16:creationId xmlns:a16="http://schemas.microsoft.com/office/drawing/2014/main" id="{88070A1A-D5FB-DAA5-6568-5B1EA25A543D}"/>
              </a:ext>
            </a:extLst>
          </p:cNvPr>
          <p:cNvSpPr>
            <a:spLocks noGrp="1"/>
          </p:cNvSpPr>
          <p:nvPr>
            <p:ph idx="1"/>
          </p:nvPr>
        </p:nvSpPr>
        <p:spPr/>
        <p:txBody>
          <a:bodyPr/>
          <a:lstStyle/>
          <a:p>
            <a:r>
              <a:rPr lang="en-US" dirty="0"/>
              <a:t>Your browser probably spends 99% of its time waiting</a:t>
            </a:r>
          </a:p>
          <a:p>
            <a:pPr lvl="1"/>
            <a:r>
              <a:rPr lang="en-US" dirty="0"/>
              <a:t>for http requests to return</a:t>
            </a:r>
          </a:p>
          <a:p>
            <a:pPr lvl="1"/>
            <a:r>
              <a:rPr lang="en-US" dirty="0"/>
              <a:t>for database calls to return</a:t>
            </a:r>
          </a:p>
          <a:p>
            <a:r>
              <a:rPr lang="en-US" dirty="0"/>
              <a:t>Wouldn't it be nice if we could use that waiting time for something else?</a:t>
            </a:r>
          </a:p>
          <a:p>
            <a:pPr lvl="1"/>
            <a:r>
              <a:rPr lang="en-US" dirty="0"/>
              <a:t>maybe we have some other http request we could launch</a:t>
            </a:r>
          </a:p>
          <a:p>
            <a:pPr lvl="1"/>
            <a:r>
              <a:rPr lang="en-US" dirty="0"/>
              <a:t>maybe other things (throbbers??)</a:t>
            </a:r>
          </a:p>
        </p:txBody>
      </p:sp>
      <p:sp>
        <p:nvSpPr>
          <p:cNvPr id="4" name="Slide Number Placeholder 3">
            <a:extLst>
              <a:ext uri="{FF2B5EF4-FFF2-40B4-BE49-F238E27FC236}">
                <a16:creationId xmlns:a16="http://schemas.microsoft.com/office/drawing/2014/main" id="{D86D2662-16EA-5ECF-41AD-4C591CC22FC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0063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7DD3DB5-27AA-2C60-D5C7-12889F0685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C79F519B-B282-FFA4-D3A7-6E0C19BC95AE}"/>
              </a:ext>
            </a:extLst>
          </p:cNvPr>
          <p:cNvSpPr>
            <a:spLocks noGrp="1"/>
          </p:cNvSpPr>
          <p:nvPr>
            <p:ph type="title" idx="4294967295"/>
          </p:nvPr>
        </p:nvSpPr>
        <p:spPr>
          <a:xfrm>
            <a:off x="1616869" y="1465264"/>
            <a:ext cx="8958263" cy="3172998"/>
          </a:xfrm>
        </p:spPr>
        <p:txBody>
          <a:bodyPr>
            <a:normAutofit/>
          </a:bodyPr>
          <a:lstStyle/>
          <a:p>
            <a:r>
              <a:rPr lang="en-US" sz="3600" dirty="0"/>
              <a:t>Typescript/JavaScript achieves this goal using two techniques:</a:t>
            </a:r>
            <a:br>
              <a:rPr lang="en-US" sz="3600" dirty="0"/>
            </a:br>
            <a:r>
              <a:rPr lang="en-US" sz="3600" dirty="0"/>
              <a:t> </a:t>
            </a:r>
            <a:br>
              <a:rPr lang="en-US" sz="3600" dirty="0"/>
            </a:br>
            <a:r>
              <a:rPr lang="en-US" sz="3600" dirty="0"/>
              <a:t>1. non-blocking IO</a:t>
            </a:r>
            <a:br>
              <a:rPr lang="en-US" sz="3600" dirty="0"/>
            </a:br>
            <a:r>
              <a:rPr lang="en-US" sz="3600" dirty="0"/>
              <a:t> </a:t>
            </a:r>
            <a:br>
              <a:rPr lang="en-US" sz="3600" dirty="0"/>
            </a:br>
            <a:r>
              <a:rPr lang="en-US" sz="3600" dirty="0"/>
              <a:t>2. cooperative multiprocessing </a:t>
            </a:r>
          </a:p>
        </p:txBody>
      </p:sp>
    </p:spTree>
    <p:extLst>
      <p:ext uri="{BB962C8B-B14F-4D97-AF65-F5344CB8AC3E}">
        <p14:creationId xmlns:p14="http://schemas.microsoft.com/office/powerpoint/2010/main" val="2912001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2E42E-98F1-D6B5-BC7F-F9F426BC7C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31D3CA-B00D-7729-640E-7EAB79EC87B5}"/>
              </a:ext>
            </a:extLst>
          </p:cNvPr>
          <p:cNvSpPr>
            <a:spLocks noGrp="1"/>
          </p:cNvSpPr>
          <p:nvPr>
            <p:ph type="title"/>
          </p:nvPr>
        </p:nvSpPr>
        <p:spPr/>
        <p:txBody>
          <a:bodyPr/>
          <a:lstStyle/>
          <a:p>
            <a:r>
              <a:rPr lang="en-US" dirty="0"/>
              <a:t>Part 1: JS/TS in your browser has some primitives for doing non-blocking I/O</a:t>
            </a:r>
          </a:p>
        </p:txBody>
      </p:sp>
      <p:sp>
        <p:nvSpPr>
          <p:cNvPr id="3" name="Content Placeholder 2">
            <a:extLst>
              <a:ext uri="{FF2B5EF4-FFF2-40B4-BE49-F238E27FC236}">
                <a16:creationId xmlns:a16="http://schemas.microsoft.com/office/drawing/2014/main" id="{0CC90B46-1060-0F7A-5662-894A63ED3115}"/>
              </a:ext>
            </a:extLst>
          </p:cNvPr>
          <p:cNvSpPr>
            <a:spLocks noGrp="1"/>
          </p:cNvSpPr>
          <p:nvPr>
            <p:ph idx="1"/>
          </p:nvPr>
        </p:nvSpPr>
        <p:spPr>
          <a:xfrm>
            <a:off x="838200" y="1500160"/>
            <a:ext cx="7977810" cy="4403683"/>
          </a:xfrm>
        </p:spPr>
        <p:txBody>
          <a:bodyPr>
            <a:noAutofit/>
          </a:bodyPr>
          <a:lstStyle/>
          <a:p>
            <a:pPr>
              <a:lnSpc>
                <a:spcPct val="100000"/>
              </a:lnSpc>
            </a:pPr>
            <a:r>
              <a:rPr lang="en-US" sz="1800" dirty="0"/>
              <a:t>This is called the "Web API"</a:t>
            </a:r>
          </a:p>
          <a:p>
            <a:pPr>
              <a:lnSpc>
                <a:spcPct val="100000"/>
              </a:lnSpc>
            </a:pPr>
            <a:r>
              <a:rPr lang="en-US" sz="1800" dirty="0"/>
              <a:t>These are things like http requests, I/O operations, or timers</a:t>
            </a:r>
          </a:p>
          <a:p>
            <a:pPr>
              <a:lnSpc>
                <a:spcPct val="100000"/>
              </a:lnSpc>
            </a:pPr>
            <a:r>
              <a:rPr lang="en-US" sz="1800" dirty="0"/>
              <a:t>Each of these returns a promise that you can </a:t>
            </a:r>
            <a:r>
              <a:rPr lang="en-US" sz="1800" b="1" dirty="0"/>
              <a:t>await</a:t>
            </a:r>
            <a:r>
              <a:rPr lang="en-US" sz="1800" dirty="0"/>
              <a:t>. The promise runs while it is pending, and produces the response from the http request, or the contents of the file, etc.</a:t>
            </a:r>
          </a:p>
          <a:p>
            <a:pPr>
              <a:lnSpc>
                <a:spcPct val="100000"/>
              </a:lnSpc>
            </a:pPr>
            <a:r>
              <a:rPr lang="en-US" sz="1800" dirty="0"/>
              <a:t>You may use some of these directly, like </a:t>
            </a:r>
            <a:r>
              <a:rPr lang="en-US" sz="1800" b="1" dirty="0"/>
              <a:t>fetch</a:t>
            </a:r>
            <a:r>
              <a:rPr lang="en-US" sz="1800" dirty="0"/>
              <a:t> or </a:t>
            </a:r>
            <a:r>
              <a:rPr lang="en-US" sz="1800" b="1" dirty="0" err="1"/>
              <a:t>setTimeout</a:t>
            </a:r>
            <a:r>
              <a:rPr lang="en-US" sz="1800" dirty="0"/>
              <a:t>.</a:t>
            </a:r>
            <a:endParaRPr lang="en-US" sz="1800" b="1" dirty="0"/>
          </a:p>
          <a:p>
            <a:pPr>
              <a:lnSpc>
                <a:spcPct val="100000"/>
              </a:lnSpc>
            </a:pPr>
            <a:r>
              <a:rPr lang="en-US" sz="1800" dirty="0"/>
              <a:t>More frequently, you will invoke these using a convenient library, like</a:t>
            </a:r>
          </a:p>
          <a:p>
            <a:pPr marL="0" indent="0">
              <a:lnSpc>
                <a:spcPct val="100000"/>
              </a:lnSpc>
              <a:buNone/>
            </a:pPr>
            <a:r>
              <a:rPr lang="en-US" sz="1800" b="0" dirty="0">
                <a:solidFill>
                  <a:srgbClr val="0070C1"/>
                </a:solidFill>
                <a:effectLst/>
                <a:latin typeface="Consolas" panose="020B0609020204030204" pitchFamily="49" charset="0"/>
              </a:rPr>
              <a:t>	</a:t>
            </a:r>
            <a:r>
              <a:rPr lang="en-US" sz="1800" b="0" dirty="0" err="1">
                <a:solidFill>
                  <a:srgbClr val="0070C1"/>
                </a:solidFill>
                <a:effectLst/>
                <a:latin typeface="Consolas" panose="020B0609020204030204" pitchFamily="49" charset="0"/>
              </a:rPr>
              <a:t>axios</a:t>
            </a:r>
            <a:r>
              <a:rPr lang="en-US" sz="1800" b="0" dirty="0" err="1">
                <a:solidFill>
                  <a:srgbClr val="000000"/>
                </a:solidFill>
                <a:effectLst/>
                <a:latin typeface="Consolas" panose="020B0609020204030204" pitchFamily="49" charset="0"/>
              </a:rPr>
              <a:t>.</a:t>
            </a:r>
            <a:r>
              <a:rPr lang="en-US" sz="1800" b="0" dirty="0" err="1">
                <a:solidFill>
                  <a:srgbClr val="795E26"/>
                </a:solidFill>
                <a:effectLst/>
                <a:latin typeface="Consolas" panose="020B0609020204030204" pitchFamily="49" charset="0"/>
              </a:rPr>
              <a:t>get</a:t>
            </a:r>
            <a:r>
              <a:rPr lang="en-US" sz="1800" b="0" dirty="0">
                <a:solidFill>
                  <a:srgbClr val="000000"/>
                </a:solidFill>
                <a:effectLst/>
                <a:latin typeface="Consolas" panose="020B0609020204030204" pitchFamily="49" charset="0"/>
              </a:rPr>
              <a:t>(</a:t>
            </a:r>
            <a:r>
              <a:rPr lang="en-US" sz="1800" b="0" dirty="0">
                <a:solidFill>
                  <a:srgbClr val="A31515"/>
                </a:solidFill>
                <a:effectLst/>
                <a:latin typeface="Consolas" panose="020B0609020204030204" pitchFamily="49" charset="0"/>
              </a:rPr>
              <a:t>'https://rest-</a:t>
            </a:r>
            <a:r>
              <a:rPr lang="en-US" sz="1800" b="0" dirty="0" err="1">
                <a:solidFill>
                  <a:srgbClr val="A31515"/>
                </a:solidFill>
                <a:effectLst/>
                <a:latin typeface="Consolas" panose="020B0609020204030204" pitchFamily="49" charset="0"/>
              </a:rPr>
              <a:t>example.covey.town</a:t>
            </a:r>
            <a:r>
              <a:rPr lang="en-US" sz="1800" dirty="0">
                <a:solidFill>
                  <a:srgbClr val="A31515"/>
                </a:solidFill>
                <a:latin typeface="Consolas" panose="020B0609020204030204" pitchFamily="49" charset="0"/>
              </a:rPr>
              <a:t>’</a:t>
            </a:r>
            <a:r>
              <a:rPr lang="en-US" sz="1800" b="0" dirty="0">
                <a:solidFill>
                  <a:srgbClr val="000000"/>
                </a:solidFill>
                <a:effectLst/>
                <a:latin typeface="Consolas" panose="020B0609020204030204" pitchFamily="49" charset="0"/>
              </a:rPr>
              <a:t>)</a:t>
            </a:r>
          </a:p>
          <a:p>
            <a:pPr marL="0" indent="0">
              <a:lnSpc>
                <a:spcPct val="100000"/>
              </a:lnSpc>
              <a:buNone/>
            </a:pPr>
            <a:r>
              <a:rPr lang="en-US" sz="1800" dirty="0"/>
              <a:t>  to make an http request, or </a:t>
            </a:r>
          </a:p>
          <a:p>
            <a:pPr marL="0" indent="0">
              <a:lnSpc>
                <a:spcPct val="100000"/>
              </a:lnSpc>
              <a:buNone/>
            </a:pPr>
            <a:r>
              <a:rPr lang="en-US" sz="1800" b="0" dirty="0">
                <a:solidFill>
                  <a:srgbClr val="267F99"/>
                </a:solidFill>
                <a:effectLst/>
                <a:latin typeface="Consolas" panose="020B0609020204030204" pitchFamily="49" charset="0"/>
              </a:rPr>
              <a:t>	</a:t>
            </a:r>
            <a:r>
              <a:rPr lang="en-US" sz="1800" b="0" dirty="0" err="1">
                <a:solidFill>
                  <a:srgbClr val="267F99"/>
                </a:solidFill>
                <a:effectLst/>
                <a:latin typeface="Consolas" panose="020B0609020204030204" pitchFamily="49" charset="0"/>
              </a:rPr>
              <a:t>fs</a:t>
            </a:r>
            <a:r>
              <a:rPr lang="en-US" sz="1800" b="0" dirty="0" err="1">
                <a:solidFill>
                  <a:srgbClr val="000000"/>
                </a:solidFill>
                <a:effectLst/>
                <a:latin typeface="Consolas" panose="020B0609020204030204" pitchFamily="49" charset="0"/>
              </a:rPr>
              <a:t>.</a:t>
            </a:r>
            <a:r>
              <a:rPr lang="en-US" sz="1800" b="0" dirty="0" err="1">
                <a:solidFill>
                  <a:srgbClr val="795E26"/>
                </a:solidFill>
                <a:effectLst/>
                <a:latin typeface="Consolas" panose="020B0609020204030204" pitchFamily="49" charset="0"/>
              </a:rPr>
              <a:t>readFile</a:t>
            </a:r>
            <a:r>
              <a:rPr lang="en-US" sz="1800" b="0" dirty="0">
                <a:solidFill>
                  <a:srgbClr val="000000"/>
                </a:solidFill>
                <a:effectLst/>
                <a:latin typeface="Consolas" panose="020B0609020204030204" pitchFamily="49" charset="0"/>
              </a:rPr>
              <a:t>(</a:t>
            </a:r>
            <a:r>
              <a:rPr lang="en-US" sz="1800" b="0" dirty="0">
                <a:solidFill>
                  <a:srgbClr val="001080"/>
                </a:solidFill>
                <a:effectLst/>
                <a:latin typeface="Consolas" panose="020B0609020204030204" pitchFamily="49" charset="0"/>
              </a:rPr>
              <a:t>filename)</a:t>
            </a:r>
          </a:p>
          <a:p>
            <a:pPr marL="0" indent="0">
              <a:lnSpc>
                <a:spcPct val="100000"/>
              </a:lnSpc>
              <a:buNone/>
            </a:pPr>
            <a:r>
              <a:rPr lang="en-US" sz="1800" dirty="0"/>
              <a:t>  to read the contents of a file.</a:t>
            </a:r>
          </a:p>
        </p:txBody>
      </p:sp>
      <p:sp>
        <p:nvSpPr>
          <p:cNvPr id="4" name="Slide Number Placeholder 3">
            <a:extLst>
              <a:ext uri="{FF2B5EF4-FFF2-40B4-BE49-F238E27FC236}">
                <a16:creationId xmlns:a16="http://schemas.microsoft.com/office/drawing/2014/main" id="{D801E7F0-7C11-0EF3-099E-55E060E7561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8A5FA98-9E8A-911A-D80F-02212ED403EA}"/>
              </a:ext>
            </a:extLst>
          </p:cNvPr>
          <p:cNvPicPr>
            <a:picLocks noChangeAspect="1"/>
          </p:cNvPicPr>
          <p:nvPr/>
        </p:nvPicPr>
        <p:blipFill>
          <a:blip r:embed="rId3"/>
          <a:stretch>
            <a:fillRect/>
          </a:stretch>
        </p:blipFill>
        <p:spPr>
          <a:xfrm>
            <a:off x="8610600" y="3879850"/>
            <a:ext cx="2876117" cy="2476500"/>
          </a:xfrm>
          <a:prstGeom prst="rect">
            <a:avLst/>
          </a:prstGeom>
        </p:spPr>
      </p:pic>
    </p:spTree>
    <p:extLst>
      <p:ext uri="{BB962C8B-B14F-4D97-AF65-F5344CB8AC3E}">
        <p14:creationId xmlns:p14="http://schemas.microsoft.com/office/powerpoint/2010/main" val="2236245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9E390-39B1-47F6-9B15-726F8342AB97}"/>
              </a:ext>
            </a:extLst>
          </p:cNvPr>
          <p:cNvSpPr>
            <a:spLocks noGrp="1"/>
          </p:cNvSpPr>
          <p:nvPr>
            <p:ph type="title"/>
          </p:nvPr>
        </p:nvSpPr>
        <p:spPr/>
        <p:txBody>
          <a:bodyPr>
            <a:normAutofit/>
          </a:bodyPr>
          <a:lstStyle/>
          <a:p>
            <a:r>
              <a:rPr lang="en-US" dirty="0"/>
              <a:t>Part 2: </a:t>
            </a:r>
            <a:r>
              <a:rPr lang="en-US" dirty="0" err="1"/>
              <a:t>Javascript</a:t>
            </a:r>
            <a:r>
              <a:rPr lang="en-US" dirty="0"/>
              <a:t>/Typescript uses </a:t>
            </a:r>
            <a:r>
              <a:rPr lang="en-US" b="1" dirty="0"/>
              <a:t>cooperative multiprocessing</a:t>
            </a:r>
            <a:endParaRPr lang="en-US" dirty="0"/>
          </a:p>
        </p:txBody>
      </p:sp>
      <p:sp>
        <p:nvSpPr>
          <p:cNvPr id="4" name="Text Placeholder 3">
            <a:extLst>
              <a:ext uri="{FF2B5EF4-FFF2-40B4-BE49-F238E27FC236}">
                <a16:creationId xmlns:a16="http://schemas.microsoft.com/office/drawing/2014/main" id="{0ABAED22-80F7-4901-BE65-632B7CF552B4}"/>
              </a:ext>
            </a:extLst>
          </p:cNvPr>
          <p:cNvSpPr>
            <a:spLocks noGrp="1"/>
          </p:cNvSpPr>
          <p:nvPr>
            <p:ph idx="1"/>
          </p:nvPr>
        </p:nvSpPr>
        <p:spPr>
          <a:xfrm>
            <a:off x="838200" y="1500160"/>
            <a:ext cx="8623852" cy="4351338"/>
          </a:xfrm>
        </p:spPr>
        <p:txBody>
          <a:bodyPr>
            <a:normAutofit/>
          </a:bodyPr>
          <a:lstStyle/>
          <a:p>
            <a:r>
              <a:rPr lang="en-US" dirty="0"/>
              <a:t>In cooperative multiprocessing, </a:t>
            </a:r>
            <a:r>
              <a:rPr lang="en-US" dirty="0">
                <a:solidFill>
                  <a:srgbClr val="FF0000"/>
                </a:solidFill>
              </a:rPr>
              <a:t>only one process is executed at a time.</a:t>
            </a:r>
          </a:p>
          <a:p>
            <a:r>
              <a:rPr lang="en-US" dirty="0">
                <a:solidFill>
                  <a:srgbClr val="FF0000"/>
                </a:solidFill>
              </a:rPr>
              <a:t>Each process pauses when it is convenient </a:t>
            </a:r>
            <a:r>
              <a:rPr lang="en-US" dirty="0"/>
              <a:t>to allow other processes to make progress. Pause also means ‘yield’</a:t>
            </a:r>
          </a:p>
          <a:p>
            <a:r>
              <a:rPr lang="en-US" dirty="0"/>
              <a:t>To make this practical (and avoid cheating!), we need a programming model that encourages this behavior</a:t>
            </a:r>
          </a:p>
          <a:p>
            <a:endParaRPr lang="en-US" baseline="0" dirty="0"/>
          </a:p>
        </p:txBody>
      </p:sp>
    </p:spTree>
    <p:extLst>
      <p:ext uri="{BB962C8B-B14F-4D97-AF65-F5344CB8AC3E}">
        <p14:creationId xmlns:p14="http://schemas.microsoft.com/office/powerpoint/2010/main" val="966027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C1908-58CA-47C6-5C4A-CE7041555344}"/>
              </a:ext>
            </a:extLst>
          </p:cNvPr>
          <p:cNvSpPr>
            <a:spLocks noGrp="1"/>
          </p:cNvSpPr>
          <p:nvPr>
            <p:ph type="title"/>
          </p:nvPr>
        </p:nvSpPr>
        <p:spPr/>
        <p:txBody>
          <a:bodyPr/>
          <a:lstStyle/>
          <a:p>
            <a:r>
              <a:rPr lang="en-US" b="1" dirty="0"/>
              <a:t>async/await</a:t>
            </a:r>
            <a:r>
              <a:rPr lang="en-US" dirty="0"/>
              <a:t> is a programming model for cooperative multiprocessing</a:t>
            </a:r>
          </a:p>
        </p:txBody>
      </p:sp>
      <p:sp>
        <p:nvSpPr>
          <p:cNvPr id="3" name="Content Placeholder 2">
            <a:extLst>
              <a:ext uri="{FF2B5EF4-FFF2-40B4-BE49-F238E27FC236}">
                <a16:creationId xmlns:a16="http://schemas.microsoft.com/office/drawing/2014/main" id="{C5A2B572-0791-29A3-3ABE-73504FAE7FC9}"/>
              </a:ext>
            </a:extLst>
          </p:cNvPr>
          <p:cNvSpPr>
            <a:spLocks noGrp="1"/>
          </p:cNvSpPr>
          <p:nvPr>
            <p:ph idx="1"/>
          </p:nvPr>
        </p:nvSpPr>
        <p:spPr/>
        <p:txBody>
          <a:bodyPr>
            <a:normAutofit/>
          </a:bodyPr>
          <a:lstStyle/>
          <a:p>
            <a:r>
              <a:rPr lang="en-US" dirty="0"/>
              <a:t>In async/await, the program is organized into a set of "async functions“</a:t>
            </a:r>
          </a:p>
          <a:p>
            <a:r>
              <a:rPr lang="en-US" dirty="0"/>
              <a:t>An async function </a:t>
            </a:r>
            <a:r>
              <a:rPr lang="en-US" u="sng" dirty="0"/>
              <a:t>always</a:t>
            </a:r>
            <a:r>
              <a:rPr lang="en-US" dirty="0"/>
              <a:t> returns a promise.</a:t>
            </a:r>
          </a:p>
          <a:p>
            <a:r>
              <a:rPr lang="en-US" dirty="0"/>
              <a:t>If you </a:t>
            </a:r>
            <a:r>
              <a:rPr lang="en-US" b="1" dirty="0"/>
              <a:t>await</a:t>
            </a:r>
            <a:r>
              <a:rPr lang="en-US" dirty="0"/>
              <a:t> on a promise, your program </a:t>
            </a:r>
            <a:r>
              <a:rPr lang="en-US" dirty="0">
                <a:solidFill>
                  <a:srgbClr val="FF0000"/>
                </a:solidFill>
              </a:rPr>
              <a:t>pauses</a:t>
            </a:r>
            <a:r>
              <a:rPr lang="en-US" dirty="0"/>
              <a:t> its execution until async function is completed. </a:t>
            </a:r>
          </a:p>
          <a:p>
            <a:r>
              <a:rPr lang="en-US" dirty="0"/>
              <a:t>When one program pauses, the runtime can choose to resume executing </a:t>
            </a:r>
            <a:r>
              <a:rPr lang="en-US" dirty="0">
                <a:solidFill>
                  <a:srgbClr val="FF0000"/>
                </a:solidFill>
              </a:rPr>
              <a:t>any </a:t>
            </a:r>
            <a:r>
              <a:rPr lang="en-US" dirty="0"/>
              <a:t>process that is ready to run. </a:t>
            </a:r>
          </a:p>
        </p:txBody>
      </p:sp>
      <p:sp>
        <p:nvSpPr>
          <p:cNvPr id="4" name="Slide Number Placeholder 3">
            <a:extLst>
              <a:ext uri="{FF2B5EF4-FFF2-40B4-BE49-F238E27FC236}">
                <a16:creationId xmlns:a16="http://schemas.microsoft.com/office/drawing/2014/main" id="{39BC67CE-EBDD-3E49-7B69-2C19B45AC44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6212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602ED-9C71-A28B-2EB4-8DF6A1D7BECD}"/>
              </a:ext>
            </a:extLst>
          </p:cNvPr>
          <p:cNvSpPr>
            <a:spLocks noGrp="1"/>
          </p:cNvSpPr>
          <p:nvPr>
            <p:ph type="title"/>
          </p:nvPr>
        </p:nvSpPr>
        <p:spPr/>
        <p:txBody>
          <a:bodyPr/>
          <a:lstStyle/>
          <a:p>
            <a:r>
              <a:rPr lang="en-US" dirty="0"/>
              <a:t>Quick Review of Promises (from M04)</a:t>
            </a:r>
          </a:p>
        </p:txBody>
      </p:sp>
      <p:sp>
        <p:nvSpPr>
          <p:cNvPr id="3" name="Content Placeholder 2">
            <a:extLst>
              <a:ext uri="{FF2B5EF4-FFF2-40B4-BE49-F238E27FC236}">
                <a16:creationId xmlns:a16="http://schemas.microsoft.com/office/drawing/2014/main" id="{C43FABA4-17FE-363F-4E1D-B0B627CC9D3D}"/>
              </a:ext>
            </a:extLst>
          </p:cNvPr>
          <p:cNvSpPr>
            <a:spLocks noGrp="1"/>
          </p:cNvSpPr>
          <p:nvPr>
            <p:ph idx="1"/>
          </p:nvPr>
        </p:nvSpPr>
        <p:spPr>
          <a:xfrm>
            <a:off x="838200" y="1500160"/>
            <a:ext cx="9437016" cy="4351338"/>
          </a:xfrm>
        </p:spPr>
        <p:txBody>
          <a:bodyPr>
            <a:normAutofit/>
          </a:bodyPr>
          <a:lstStyle/>
          <a:p>
            <a:r>
              <a:rPr lang="en-US" dirty="0"/>
              <a:t>Typescript uses the type system to distinguish long-running computations</a:t>
            </a:r>
          </a:p>
          <a:p>
            <a:r>
              <a:rPr lang="en-US" dirty="0"/>
              <a:t>A long-running (IO-bound) computation gets type </a:t>
            </a:r>
            <a:r>
              <a:rPr lang="en-US" b="1" dirty="0"/>
              <a:t>Promise&lt;DataRecord&gt;</a:t>
            </a:r>
            <a:r>
              <a:rPr lang="en-US" dirty="0"/>
              <a:t>, rather than </a:t>
            </a:r>
            <a:r>
              <a:rPr lang="en-US" b="1" dirty="0"/>
              <a:t>DataRecord.</a:t>
            </a:r>
          </a:p>
          <a:p>
            <a:r>
              <a:rPr lang="en-US" b="1" dirty="0"/>
              <a:t>async</a:t>
            </a:r>
            <a:r>
              <a:rPr lang="en-US" dirty="0"/>
              <a:t> functions return Promises</a:t>
            </a:r>
          </a:p>
          <a:p>
            <a:r>
              <a:rPr lang="en-US" dirty="0"/>
              <a:t>Use </a:t>
            </a:r>
            <a:r>
              <a:rPr lang="en-US" b="1" dirty="0"/>
              <a:t>await</a:t>
            </a:r>
            <a:r>
              <a:rPr lang="en-US" dirty="0"/>
              <a:t> to get the result of a promise</a:t>
            </a:r>
          </a:p>
          <a:p>
            <a:r>
              <a:rPr lang="en-US" dirty="0"/>
              <a:t>Every occurrence of </a:t>
            </a:r>
            <a:r>
              <a:rPr lang="en-US" b="1" dirty="0"/>
              <a:t>await </a:t>
            </a:r>
            <a:r>
              <a:rPr lang="en-US" dirty="0"/>
              <a:t>must be in an async function</a:t>
            </a:r>
          </a:p>
          <a:p>
            <a:r>
              <a:rPr lang="en-US" dirty="0"/>
              <a:t>A </a:t>
            </a:r>
            <a:r>
              <a:rPr lang="en-US" b="1" dirty="0"/>
              <a:t>Promise&lt;void&gt;</a:t>
            </a:r>
            <a:r>
              <a:rPr lang="en-US" dirty="0"/>
              <a:t> is executed for effect, so it doesn't make sense to </a:t>
            </a:r>
            <a:r>
              <a:rPr lang="en-US" b="1" dirty="0"/>
              <a:t>await</a:t>
            </a:r>
            <a:r>
              <a:rPr lang="en-US" dirty="0"/>
              <a:t> its result.</a:t>
            </a:r>
          </a:p>
          <a:p>
            <a:endParaRPr lang="en-US" dirty="0"/>
          </a:p>
          <a:p>
            <a:endParaRPr lang="en-US" dirty="0"/>
          </a:p>
          <a:p>
            <a:pPr>
              <a:lnSpc>
                <a:spcPts val="1425"/>
              </a:lnSpc>
            </a:pPr>
            <a:endParaRPr lang="en-US" dirty="0"/>
          </a:p>
        </p:txBody>
      </p:sp>
      <p:sp>
        <p:nvSpPr>
          <p:cNvPr id="4" name="Slide Number Placeholder 3">
            <a:extLst>
              <a:ext uri="{FF2B5EF4-FFF2-40B4-BE49-F238E27FC236}">
                <a16:creationId xmlns:a16="http://schemas.microsoft.com/office/drawing/2014/main" id="{64598B87-B13D-A4E1-B0D5-758F26D4CC1D}"/>
              </a:ext>
            </a:extLst>
          </p:cNvPr>
          <p:cNvSpPr>
            <a:spLocks noGrp="1"/>
          </p:cNvSpPr>
          <p:nvPr>
            <p:ph type="sldNum" sz="quarter" idx="12"/>
          </p:nvPr>
        </p:nvSpPr>
        <p:spPr/>
        <p:txBody>
          <a:bodyPr/>
          <a:lstStyle/>
          <a:p>
            <a:fld id="{20F37917-FD3A-4669-9018-DA04BCDD3D75}" type="slidenum">
              <a:rPr lang="en-US" smtClean="0"/>
              <a:t>8</a:t>
            </a:fld>
            <a:endParaRPr lang="en-US"/>
          </a:p>
        </p:txBody>
      </p:sp>
    </p:spTree>
    <p:extLst>
      <p:ext uri="{BB962C8B-B14F-4D97-AF65-F5344CB8AC3E}">
        <p14:creationId xmlns:p14="http://schemas.microsoft.com/office/powerpoint/2010/main" val="1571057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6A4DA-4E4F-5F9D-7803-A9EC723C48B4}"/>
              </a:ext>
            </a:extLst>
          </p:cNvPr>
          <p:cNvSpPr>
            <a:spLocks noGrp="1"/>
          </p:cNvSpPr>
          <p:nvPr>
            <p:ph type="title"/>
          </p:nvPr>
        </p:nvSpPr>
        <p:spPr/>
        <p:txBody>
          <a:bodyPr/>
          <a:lstStyle/>
          <a:p>
            <a:r>
              <a:rPr lang="en-US" dirty="0"/>
              <a:t>A promise can be in one of exactly 3 states</a:t>
            </a:r>
          </a:p>
        </p:txBody>
      </p:sp>
      <p:sp>
        <p:nvSpPr>
          <p:cNvPr id="4" name="Slide Number Placeholder 3">
            <a:extLst>
              <a:ext uri="{FF2B5EF4-FFF2-40B4-BE49-F238E27FC236}">
                <a16:creationId xmlns:a16="http://schemas.microsoft.com/office/drawing/2014/main" id="{69CEE083-CBA5-93C3-4C05-768A2B33BC1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D5C85CCA-136C-08C1-FA65-98C61B06999D}"/>
              </a:ext>
            </a:extLst>
          </p:cNvPr>
          <p:cNvSpPr>
            <a:spLocks noGrp="1"/>
          </p:cNvSpPr>
          <p:nvPr>
            <p:ph idx="1"/>
          </p:nvPr>
        </p:nvSpPr>
        <p:spPr>
          <a:xfrm>
            <a:off x="838199" y="1500160"/>
            <a:ext cx="9386455" cy="4663134"/>
          </a:xfrm>
        </p:spPr>
        <p:txBody>
          <a:bodyPr>
            <a:normAutofit/>
          </a:bodyPr>
          <a:lstStyle/>
          <a:p>
            <a:pPr>
              <a:lnSpc>
                <a:spcPct val="120000"/>
              </a:lnSpc>
            </a:pPr>
            <a:r>
              <a:rPr lang="en-US" sz="2400" b="0" i="0" dirty="0">
                <a:solidFill>
                  <a:srgbClr val="222222"/>
                </a:solidFill>
                <a:effectLst/>
                <a:latin typeface="Verdana" panose="020B0604030504040204" pitchFamily="34" charset="0"/>
                <a:ea typeface="Verdana" panose="020B0604030504040204" pitchFamily="34" charset="0"/>
              </a:rPr>
              <a:t>A JavaScript promise can be in one of three states: </a:t>
            </a:r>
            <a:r>
              <a:rPr lang="en-US" sz="2400" b="0" i="0" dirty="0">
                <a:solidFill>
                  <a:srgbClr val="FF0000"/>
                </a:solidFill>
                <a:effectLst/>
                <a:latin typeface="Verdana" panose="020B0604030504040204" pitchFamily="34" charset="0"/>
                <a:ea typeface="Verdana" panose="020B0604030504040204" pitchFamily="34" charset="0"/>
              </a:rPr>
              <a:t>pending</a:t>
            </a:r>
            <a:r>
              <a:rPr lang="en-US" sz="2400" b="0" i="0" dirty="0">
                <a:solidFill>
                  <a:srgbClr val="222222"/>
                </a:solidFill>
                <a:effectLst/>
                <a:latin typeface="Verdana" panose="020B0604030504040204" pitchFamily="34" charset="0"/>
                <a:ea typeface="Verdana" panose="020B0604030504040204" pitchFamily="34" charset="0"/>
              </a:rPr>
              <a:t>, </a:t>
            </a:r>
            <a:r>
              <a:rPr lang="en-US" sz="2400" b="0" i="0" dirty="0">
                <a:solidFill>
                  <a:srgbClr val="FF0000"/>
                </a:solidFill>
                <a:effectLst/>
                <a:latin typeface="Verdana" panose="020B0604030504040204" pitchFamily="34" charset="0"/>
                <a:ea typeface="Verdana" panose="020B0604030504040204" pitchFamily="34" charset="0"/>
              </a:rPr>
              <a:t>fulfilled</a:t>
            </a:r>
            <a:r>
              <a:rPr lang="en-US" sz="2400" b="0" i="0" dirty="0">
                <a:solidFill>
                  <a:srgbClr val="222222"/>
                </a:solidFill>
                <a:effectLst/>
                <a:latin typeface="Verdana" panose="020B0604030504040204" pitchFamily="34" charset="0"/>
                <a:ea typeface="Verdana" panose="020B0604030504040204" pitchFamily="34" charset="0"/>
              </a:rPr>
              <a:t>, or </a:t>
            </a:r>
            <a:r>
              <a:rPr lang="en-US" sz="2400" b="0" i="0" dirty="0">
                <a:solidFill>
                  <a:srgbClr val="FF0000"/>
                </a:solidFill>
                <a:effectLst/>
                <a:latin typeface="Verdana" panose="020B0604030504040204" pitchFamily="34" charset="0"/>
                <a:ea typeface="Verdana" panose="020B0604030504040204" pitchFamily="34" charset="0"/>
              </a:rPr>
              <a:t>rejected</a:t>
            </a:r>
            <a:r>
              <a:rPr lang="en-US" sz="2400" b="0" i="0" dirty="0">
                <a:solidFill>
                  <a:srgbClr val="222222"/>
                </a:solidFill>
                <a:effectLst/>
                <a:latin typeface="Verdana" panose="020B0604030504040204" pitchFamily="34" charset="0"/>
                <a:ea typeface="Verdana" panose="020B0604030504040204" pitchFamily="34" charset="0"/>
              </a:rPr>
              <a:t>. </a:t>
            </a:r>
          </a:p>
          <a:p>
            <a:pPr>
              <a:lnSpc>
                <a:spcPct val="120000"/>
              </a:lnSpc>
            </a:pPr>
            <a:r>
              <a:rPr lang="en-US" sz="2400" b="0" i="0" dirty="0">
                <a:solidFill>
                  <a:srgbClr val="FF0000"/>
                </a:solidFill>
                <a:effectLst/>
                <a:latin typeface="Verdana" panose="020B0604030504040204" pitchFamily="34" charset="0"/>
                <a:ea typeface="Verdana" panose="020B0604030504040204" pitchFamily="34" charset="0"/>
              </a:rPr>
              <a:t>Pending</a:t>
            </a:r>
            <a:r>
              <a:rPr lang="en-US" sz="2400" b="0" i="0" dirty="0">
                <a:solidFill>
                  <a:srgbClr val="222222"/>
                </a:solidFill>
                <a:effectLst/>
                <a:latin typeface="Verdana" panose="020B0604030504040204" pitchFamily="34" charset="0"/>
                <a:ea typeface="Verdana" panose="020B0604030504040204" pitchFamily="34" charset="0"/>
              </a:rPr>
              <a:t> is the initial state where the promise is </a:t>
            </a:r>
            <a:r>
              <a:rPr lang="en-US" sz="2400" b="1" i="1" dirty="0">
                <a:solidFill>
                  <a:srgbClr val="222222"/>
                </a:solidFill>
                <a:effectLst/>
                <a:latin typeface="Verdana" panose="020B0604030504040204" pitchFamily="34" charset="0"/>
                <a:ea typeface="Verdana" panose="020B0604030504040204" pitchFamily="34" charset="0"/>
              </a:rPr>
              <a:t>waiting</a:t>
            </a:r>
            <a:r>
              <a:rPr lang="en-US" sz="2400" b="0" i="0" dirty="0">
                <a:solidFill>
                  <a:srgbClr val="222222"/>
                </a:solidFill>
                <a:effectLst/>
                <a:latin typeface="Verdana" panose="020B0604030504040204" pitchFamily="34" charset="0"/>
                <a:ea typeface="Verdana" panose="020B0604030504040204" pitchFamily="34" charset="0"/>
              </a:rPr>
              <a:t> for an operation to complete; Then it becomes </a:t>
            </a:r>
            <a:r>
              <a:rPr lang="en-US" dirty="0">
                <a:solidFill>
                  <a:srgbClr val="FF0000"/>
                </a:solidFill>
              </a:rPr>
              <a:t>Ready</a:t>
            </a:r>
            <a:r>
              <a:rPr lang="en-US" dirty="0"/>
              <a:t> for Execution; and eventually it is </a:t>
            </a:r>
            <a:r>
              <a:rPr lang="en-US" dirty="0">
                <a:solidFill>
                  <a:srgbClr val="FF0000"/>
                </a:solidFill>
              </a:rPr>
              <a:t>Executing </a:t>
            </a:r>
            <a:r>
              <a:rPr lang="en-US" dirty="0"/>
              <a:t>before being resolved</a:t>
            </a:r>
            <a:endParaRPr lang="en-US" sz="2400" b="0" i="0" dirty="0">
              <a:effectLst/>
              <a:latin typeface="Verdana" panose="020B0604030504040204" pitchFamily="34" charset="0"/>
              <a:ea typeface="Verdana" panose="020B0604030504040204" pitchFamily="34" charset="0"/>
            </a:endParaRPr>
          </a:p>
          <a:p>
            <a:pPr>
              <a:lnSpc>
                <a:spcPct val="120000"/>
              </a:lnSpc>
            </a:pPr>
            <a:r>
              <a:rPr lang="en-US" sz="2400" b="0" i="0" dirty="0">
                <a:solidFill>
                  <a:srgbClr val="FF0000"/>
                </a:solidFill>
                <a:effectLst/>
                <a:latin typeface="Verdana" panose="020B0604030504040204" pitchFamily="34" charset="0"/>
                <a:ea typeface="Verdana" panose="020B0604030504040204" pitchFamily="34" charset="0"/>
              </a:rPr>
              <a:t>Resolved</a:t>
            </a:r>
            <a:r>
              <a:rPr lang="en-US" sz="2400" b="0" i="0" dirty="0">
                <a:solidFill>
                  <a:srgbClr val="222222"/>
                </a:solidFill>
                <a:effectLst/>
                <a:latin typeface="Verdana" panose="020B0604030504040204" pitchFamily="34" charset="0"/>
                <a:ea typeface="Verdana" panose="020B0604030504040204" pitchFamily="34" charset="0"/>
              </a:rPr>
              <a:t>: either fulfilled or rejected. </a:t>
            </a:r>
          </a:p>
          <a:p>
            <a:pPr lvl="1">
              <a:lnSpc>
                <a:spcPct val="120000"/>
              </a:lnSpc>
            </a:pPr>
            <a:r>
              <a:rPr lang="en-US" b="0" i="0" dirty="0">
                <a:solidFill>
                  <a:srgbClr val="FF0000"/>
                </a:solidFill>
                <a:effectLst/>
                <a:latin typeface="Verdana" panose="020B0604030504040204" pitchFamily="34" charset="0"/>
                <a:ea typeface="Verdana" panose="020B0604030504040204" pitchFamily="34" charset="0"/>
              </a:rPr>
              <a:t>fulfilled</a:t>
            </a:r>
            <a:r>
              <a:rPr lang="en-US" b="0" i="0" dirty="0">
                <a:solidFill>
                  <a:srgbClr val="222222"/>
                </a:solidFill>
                <a:effectLst/>
                <a:latin typeface="Verdana" panose="020B0604030504040204" pitchFamily="34" charset="0"/>
                <a:ea typeface="Verdana" panose="020B0604030504040204" pitchFamily="34" charset="0"/>
              </a:rPr>
              <a:t> means the operation was successful,</a:t>
            </a:r>
          </a:p>
          <a:p>
            <a:pPr lvl="1">
              <a:lnSpc>
                <a:spcPct val="120000"/>
              </a:lnSpc>
            </a:pPr>
            <a:r>
              <a:rPr lang="en-US" b="0" i="0" dirty="0">
                <a:solidFill>
                  <a:srgbClr val="FF0000"/>
                </a:solidFill>
                <a:effectLst/>
                <a:latin typeface="Verdana" panose="020B0604030504040204" pitchFamily="34" charset="0"/>
                <a:ea typeface="Verdana" panose="020B0604030504040204" pitchFamily="34" charset="0"/>
              </a:rPr>
              <a:t>rejected</a:t>
            </a:r>
            <a:r>
              <a:rPr lang="en-US" b="0" i="0" dirty="0">
                <a:solidFill>
                  <a:srgbClr val="222222"/>
                </a:solidFill>
                <a:effectLst/>
                <a:latin typeface="Verdana" panose="020B0604030504040204" pitchFamily="34" charset="0"/>
                <a:ea typeface="Verdana" panose="020B0604030504040204" pitchFamily="34" charset="0"/>
              </a:rPr>
              <a:t> indicates that the operation failed.</a:t>
            </a:r>
            <a:endParaRPr lang="en-US" sz="2400" dirty="0">
              <a:latin typeface="Verdana" panose="020B0604030504040204" pitchFamily="34" charset="0"/>
              <a:ea typeface="Verdana" panose="020B0604030504040204" pitchFamily="34" charset="0"/>
            </a:endParaRPr>
          </a:p>
          <a:p>
            <a:endParaRPr lang="en-US" dirty="0"/>
          </a:p>
        </p:txBody>
      </p:sp>
    </p:spTree>
    <p:extLst>
      <p:ext uri="{BB962C8B-B14F-4D97-AF65-F5344CB8AC3E}">
        <p14:creationId xmlns:p14="http://schemas.microsoft.com/office/powerpoint/2010/main" val="688664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B6BC9-D17A-04C0-6494-8EC9E3BDD202}"/>
              </a:ext>
            </a:extLst>
          </p:cNvPr>
          <p:cNvSpPr>
            <a:spLocks noGrp="1"/>
          </p:cNvSpPr>
          <p:nvPr>
            <p:ph type="title"/>
          </p:nvPr>
        </p:nvSpPr>
        <p:spPr/>
        <p:txBody>
          <a:bodyPr/>
          <a:lstStyle/>
          <a:p>
            <a:r>
              <a:rPr lang="en-US" dirty="0"/>
              <a:t>Async functions return Promises</a:t>
            </a:r>
          </a:p>
        </p:txBody>
      </p:sp>
      <p:sp>
        <p:nvSpPr>
          <p:cNvPr id="4" name="Slide Number Placeholder 3">
            <a:extLst>
              <a:ext uri="{FF2B5EF4-FFF2-40B4-BE49-F238E27FC236}">
                <a16:creationId xmlns:a16="http://schemas.microsoft.com/office/drawing/2014/main" id="{B547F1A3-4AF0-248D-8B15-63E6DEE8CE1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A9CEBD37-F784-A140-E148-C38031ACAC3B}"/>
              </a:ext>
            </a:extLst>
          </p:cNvPr>
          <p:cNvSpPr txBox="1"/>
          <p:nvPr/>
        </p:nvSpPr>
        <p:spPr>
          <a:xfrm>
            <a:off x="838201" y="1828800"/>
            <a:ext cx="9808674" cy="3416320"/>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buNone/>
            </a:pPr>
            <a:r>
              <a:rPr lang="en-US" sz="2400" b="0" dirty="0">
                <a:solidFill>
                  <a:srgbClr val="0000FF"/>
                </a:solidFill>
                <a:effectLst/>
                <a:latin typeface="Consolas" panose="020B0609020204030204" pitchFamily="49" charset="0"/>
              </a:rPr>
              <a:t>async</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function</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someFunction</a:t>
            </a:r>
            <a:r>
              <a:rPr lang="en-US" sz="2400" b="0" dirty="0">
                <a:solidFill>
                  <a:srgbClr val="000000"/>
                </a:solidFill>
                <a:effectLst/>
                <a:latin typeface="Consolas" panose="020B0609020204030204" pitchFamily="49" charset="0"/>
              </a:rPr>
              <a:t>(</a:t>
            </a:r>
            <a:r>
              <a:rPr lang="en-US" sz="2400" b="0" dirty="0" err="1">
                <a:solidFill>
                  <a:srgbClr val="000000"/>
                </a:solidFill>
                <a:effectLst/>
                <a:latin typeface="Consolas" panose="020B0609020204030204" pitchFamily="49" charset="0"/>
              </a:rPr>
              <a:t>i</a:t>
            </a:r>
            <a:r>
              <a:rPr lang="en-US" sz="2400" b="0" dirty="0">
                <a:solidFill>
                  <a:srgbClr val="000000"/>
                </a:solidFill>
                <a:effectLst/>
                <a:latin typeface="Consolas" panose="020B0609020204030204" pitchFamily="49" charset="0"/>
              </a:rPr>
              <a:t>: number) : Promise&lt;number&gt; {</a:t>
            </a: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j = </a:t>
            </a:r>
            <a:r>
              <a:rPr lang="en-US" sz="2400" b="0" dirty="0" err="1">
                <a:solidFill>
                  <a:srgbClr val="000000"/>
                </a:solidFill>
                <a:effectLst/>
                <a:latin typeface="Consolas" panose="020B0609020204030204" pitchFamily="49" charset="0"/>
              </a:rPr>
              <a:t>i</a:t>
            </a:r>
            <a:r>
              <a:rPr lang="en-US" sz="2400" b="0" dirty="0">
                <a:solidFill>
                  <a:srgbClr val="000000"/>
                </a:solidFill>
                <a:effectLst/>
                <a:latin typeface="Consolas" panose="020B0609020204030204" pitchFamily="49" charset="0"/>
              </a:rPr>
              <a:t> + </a:t>
            </a:r>
            <a:r>
              <a:rPr lang="en-US" sz="2400" b="0" dirty="0">
                <a:solidFill>
                  <a:srgbClr val="098658"/>
                </a:solidFill>
                <a:effectLst/>
                <a:latin typeface="Consolas" panose="020B0609020204030204" pitchFamily="49" charset="0"/>
              </a:rPr>
              <a:t>1</a:t>
            </a:r>
            <a:r>
              <a:rPr lang="en-US" sz="2400" b="0" dirty="0">
                <a:solidFill>
                  <a:srgbClr val="000000"/>
                </a:solidFill>
                <a:effectLst/>
                <a:latin typeface="Consolas" panose="020B0609020204030204" pitchFamily="49" charset="0"/>
              </a:rPr>
              <a:t>;</a:t>
            </a:r>
          </a:p>
          <a:p>
            <a:pPr algn="l">
              <a:buNone/>
            </a:pPr>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 </a:t>
            </a:r>
            <a:endParaRPr lang="en-US" sz="2400" b="0" dirty="0">
              <a:solidFill>
                <a:srgbClr val="000000"/>
              </a:solidFill>
              <a:effectLst/>
              <a:latin typeface="Consolas" panose="020B0609020204030204" pitchFamily="49" charset="0"/>
            </a:endParaRP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k = </a:t>
            </a:r>
            <a:r>
              <a:rPr lang="en-US" sz="2400" b="0" dirty="0">
                <a:solidFill>
                  <a:srgbClr val="0000FF"/>
                </a:solidFill>
                <a:effectLst/>
                <a:latin typeface="Consolas" panose="020B0609020204030204" pitchFamily="49" charset="0"/>
              </a:rPr>
              <a:t>await</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someOtherAsyncFunction</a:t>
            </a:r>
            <a:r>
              <a:rPr lang="en-US" sz="2400" b="0" dirty="0">
                <a:solidFill>
                  <a:srgbClr val="000000"/>
                </a:solidFill>
                <a:effectLst/>
                <a:latin typeface="Consolas" panose="020B0609020204030204" pitchFamily="49" charset="0"/>
              </a:rPr>
              <a:t>(j);</a:t>
            </a:r>
          </a:p>
          <a:p>
            <a:pPr algn="l">
              <a:buNone/>
            </a:pPr>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a:t>
            </a:r>
            <a:endParaRPr lang="en-US" sz="2400" b="0" dirty="0">
              <a:solidFill>
                <a:srgbClr val="000000"/>
              </a:solidFill>
              <a:effectLst/>
              <a:latin typeface="Consolas" panose="020B0609020204030204" pitchFamily="49" charset="0"/>
            </a:endParaRP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m = k + </a:t>
            </a:r>
            <a:r>
              <a:rPr lang="en-US" sz="2400" b="0" dirty="0">
                <a:solidFill>
                  <a:srgbClr val="098658"/>
                </a:solidFill>
                <a:effectLst/>
                <a:latin typeface="Consolas" panose="020B0609020204030204" pitchFamily="49" charset="0"/>
              </a:rPr>
              <a:t>100</a:t>
            </a:r>
            <a:endParaRPr lang="en-US" sz="2400" b="0" dirty="0">
              <a:solidFill>
                <a:srgbClr val="000000"/>
              </a:solidFill>
              <a:effectLst/>
              <a:latin typeface="Consolas" panose="020B0609020204030204" pitchFamily="49" charset="0"/>
            </a:endParaRP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return</a:t>
            </a:r>
            <a:r>
              <a:rPr lang="en-US" sz="2400" b="0" dirty="0">
                <a:solidFill>
                  <a:srgbClr val="000000"/>
                </a:solidFill>
                <a:effectLst/>
                <a:latin typeface="Consolas" panose="020B0609020204030204" pitchFamily="49" charset="0"/>
              </a:rPr>
              <a:t> m;</a:t>
            </a:r>
          </a:p>
          <a:p>
            <a:pPr algn="l"/>
            <a:r>
              <a:rPr lang="en-US" sz="2400" b="0" dirty="0">
                <a:solidFill>
                  <a:srgbClr val="000000"/>
                </a:solidFill>
                <a:effectLst/>
                <a:latin typeface="Consolas" panose="020B0609020204030204" pitchFamily="49" charset="0"/>
              </a:rPr>
              <a:t>}</a:t>
            </a:r>
          </a:p>
        </p:txBody>
      </p:sp>
    </p:spTree>
    <p:extLst>
      <p:ext uri="{BB962C8B-B14F-4D97-AF65-F5344CB8AC3E}">
        <p14:creationId xmlns:p14="http://schemas.microsoft.com/office/powerpoint/2010/main" val="445611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40E55-49F5-0E5A-0607-FDC32372F7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60A510-527B-E388-A3FD-221E654691CD}"/>
              </a:ext>
            </a:extLst>
          </p:cNvPr>
          <p:cNvSpPr>
            <a:spLocks noGrp="1"/>
          </p:cNvSpPr>
          <p:nvPr>
            <p:ph type="title"/>
          </p:nvPr>
        </p:nvSpPr>
        <p:spPr/>
        <p:txBody>
          <a:bodyPr/>
          <a:lstStyle/>
          <a:p>
            <a:r>
              <a:rPr lang="en-US" dirty="0"/>
              <a:t>This function returns a promise that will resolve with </a:t>
            </a:r>
            <a:r>
              <a:rPr lang="en-US" b="1" dirty="0"/>
              <a:t>m</a:t>
            </a:r>
            <a:r>
              <a:rPr lang="en-US" dirty="0"/>
              <a:t>.</a:t>
            </a:r>
          </a:p>
        </p:txBody>
      </p:sp>
      <p:sp>
        <p:nvSpPr>
          <p:cNvPr id="4" name="Slide Number Placeholder 3">
            <a:extLst>
              <a:ext uri="{FF2B5EF4-FFF2-40B4-BE49-F238E27FC236}">
                <a16:creationId xmlns:a16="http://schemas.microsoft.com/office/drawing/2014/main" id="{9110C2FF-4083-C210-1180-C0E4C67417B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28F50AC3-424F-A8DF-43A6-6FE8D115820F}"/>
              </a:ext>
            </a:extLst>
          </p:cNvPr>
          <p:cNvGrpSpPr/>
          <p:nvPr/>
        </p:nvGrpSpPr>
        <p:grpSpPr>
          <a:xfrm>
            <a:off x="1050851" y="1807463"/>
            <a:ext cx="9632237" cy="3416320"/>
            <a:chOff x="838201" y="1828800"/>
            <a:chExt cx="8308888" cy="3416320"/>
          </a:xfrm>
        </p:grpSpPr>
        <p:sp>
          <p:nvSpPr>
            <p:cNvPr id="13" name="TextBox 12">
              <a:extLst>
                <a:ext uri="{FF2B5EF4-FFF2-40B4-BE49-F238E27FC236}">
                  <a16:creationId xmlns:a16="http://schemas.microsoft.com/office/drawing/2014/main" id="{56A4A78B-FD5E-79E1-BFB0-FECECE42CF94}"/>
                </a:ext>
              </a:extLst>
            </p:cNvPr>
            <p:cNvSpPr txBox="1"/>
            <p:nvPr/>
          </p:nvSpPr>
          <p:spPr>
            <a:xfrm>
              <a:off x="838201" y="1828800"/>
              <a:ext cx="8308888" cy="3416320"/>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buNone/>
              </a:pPr>
              <a:r>
                <a:rPr lang="en-US" sz="2400" b="0" dirty="0">
                  <a:solidFill>
                    <a:srgbClr val="0000FF"/>
                  </a:solidFill>
                  <a:effectLst/>
                  <a:latin typeface="Consolas" panose="020B0609020204030204" pitchFamily="49" charset="0"/>
                </a:rPr>
                <a:t>async</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function</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someFunction</a:t>
              </a:r>
              <a:r>
                <a:rPr lang="en-US" sz="2400" b="0" dirty="0">
                  <a:solidFill>
                    <a:srgbClr val="000000"/>
                  </a:solidFill>
                  <a:effectLst/>
                  <a:latin typeface="Consolas" panose="020B0609020204030204" pitchFamily="49" charset="0"/>
                </a:rPr>
                <a:t>(</a:t>
              </a:r>
              <a:r>
                <a:rPr lang="en-US" sz="2400" b="0" dirty="0" err="1">
                  <a:solidFill>
                    <a:srgbClr val="000000"/>
                  </a:solidFill>
                  <a:effectLst/>
                  <a:latin typeface="Consolas" panose="020B0609020204030204" pitchFamily="49" charset="0"/>
                </a:rPr>
                <a:t>i</a:t>
              </a:r>
              <a:r>
                <a:rPr lang="en-US" sz="2400" b="0" dirty="0">
                  <a:solidFill>
                    <a:srgbClr val="000000"/>
                  </a:solidFill>
                  <a:effectLst/>
                  <a:latin typeface="Consolas" panose="020B0609020204030204" pitchFamily="49" charset="0"/>
                </a:rPr>
                <a:t>: number) : Promise&lt;number&gt; {</a:t>
              </a: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j = </a:t>
              </a:r>
              <a:r>
                <a:rPr lang="en-US" sz="2400" b="0" dirty="0" err="1">
                  <a:solidFill>
                    <a:srgbClr val="000000"/>
                  </a:solidFill>
                  <a:effectLst/>
                  <a:latin typeface="Consolas" panose="020B0609020204030204" pitchFamily="49" charset="0"/>
                </a:rPr>
                <a:t>i</a:t>
              </a:r>
              <a:r>
                <a:rPr lang="en-US" sz="2400" b="0" dirty="0">
                  <a:solidFill>
                    <a:srgbClr val="000000"/>
                  </a:solidFill>
                  <a:effectLst/>
                  <a:latin typeface="Consolas" panose="020B0609020204030204" pitchFamily="49" charset="0"/>
                </a:rPr>
                <a:t> + </a:t>
              </a:r>
              <a:r>
                <a:rPr lang="en-US" sz="2400" b="0" dirty="0">
                  <a:solidFill>
                    <a:srgbClr val="098658"/>
                  </a:solidFill>
                  <a:effectLst/>
                  <a:latin typeface="Consolas" panose="020B0609020204030204" pitchFamily="49" charset="0"/>
                </a:rPr>
                <a:t>1</a:t>
              </a:r>
              <a:r>
                <a:rPr lang="en-US" sz="2400" b="0" dirty="0">
                  <a:solidFill>
                    <a:srgbClr val="000000"/>
                  </a:solidFill>
                  <a:effectLst/>
                  <a:latin typeface="Consolas" panose="020B0609020204030204" pitchFamily="49" charset="0"/>
                </a:rPr>
                <a:t>;</a:t>
              </a:r>
            </a:p>
            <a:p>
              <a:pPr algn="l">
                <a:buNone/>
              </a:pPr>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 </a:t>
              </a:r>
              <a:endParaRPr lang="en-US" sz="2400" b="0" dirty="0">
                <a:solidFill>
                  <a:srgbClr val="000000"/>
                </a:solidFill>
                <a:effectLst/>
                <a:latin typeface="Consolas" panose="020B0609020204030204" pitchFamily="49" charset="0"/>
              </a:endParaRP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k = </a:t>
              </a:r>
              <a:r>
                <a:rPr lang="en-US" sz="2400" b="0" dirty="0">
                  <a:solidFill>
                    <a:srgbClr val="0000FF"/>
                  </a:solidFill>
                  <a:effectLst/>
                  <a:latin typeface="Consolas" panose="020B0609020204030204" pitchFamily="49" charset="0"/>
                </a:rPr>
                <a:t>await</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someOtherAsyncFunction</a:t>
              </a:r>
              <a:r>
                <a:rPr lang="en-US" sz="2400" b="0" dirty="0">
                  <a:solidFill>
                    <a:srgbClr val="000000"/>
                  </a:solidFill>
                  <a:effectLst/>
                  <a:latin typeface="Consolas" panose="020B0609020204030204" pitchFamily="49" charset="0"/>
                </a:rPr>
                <a:t>(j);</a:t>
              </a:r>
            </a:p>
            <a:p>
              <a:pPr algn="l">
                <a:buNone/>
              </a:pPr>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a:t>
              </a:r>
              <a:endParaRPr lang="en-US" sz="2400" b="0" dirty="0">
                <a:solidFill>
                  <a:srgbClr val="000000"/>
                </a:solidFill>
                <a:effectLst/>
                <a:latin typeface="Consolas" panose="020B0609020204030204" pitchFamily="49" charset="0"/>
              </a:endParaRP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m = k + </a:t>
              </a:r>
              <a:r>
                <a:rPr lang="en-US" sz="2400" b="0" dirty="0">
                  <a:solidFill>
                    <a:srgbClr val="098658"/>
                  </a:solidFill>
                  <a:effectLst/>
                  <a:latin typeface="Consolas" panose="020B0609020204030204" pitchFamily="49" charset="0"/>
                </a:rPr>
                <a:t>100</a:t>
              </a:r>
              <a:endParaRPr lang="en-US" sz="2400" b="0" dirty="0">
                <a:solidFill>
                  <a:srgbClr val="000000"/>
                </a:solidFill>
                <a:effectLst/>
                <a:latin typeface="Consolas" panose="020B0609020204030204" pitchFamily="49" charset="0"/>
              </a:endParaRP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return</a:t>
              </a:r>
              <a:r>
                <a:rPr lang="en-US" sz="2400" b="0" dirty="0">
                  <a:solidFill>
                    <a:srgbClr val="000000"/>
                  </a:solidFill>
                  <a:effectLst/>
                  <a:latin typeface="Consolas" panose="020B0609020204030204" pitchFamily="49" charset="0"/>
                </a:rPr>
                <a:t> m;</a:t>
              </a:r>
            </a:p>
            <a:p>
              <a:pPr algn="l"/>
              <a:r>
                <a:rPr lang="en-US" sz="2400" b="0" dirty="0">
                  <a:solidFill>
                    <a:srgbClr val="000000"/>
                  </a:solidFill>
                  <a:effectLst/>
                  <a:latin typeface="Consolas" panose="020B0609020204030204" pitchFamily="49" charset="0"/>
                </a:rPr>
                <a:t>}</a:t>
              </a:r>
            </a:p>
          </p:txBody>
        </p:sp>
        <p:sp>
          <p:nvSpPr>
            <p:cNvPr id="15" name="Rectangle 14">
              <a:extLst>
                <a:ext uri="{FF2B5EF4-FFF2-40B4-BE49-F238E27FC236}">
                  <a16:creationId xmlns:a16="http://schemas.microsoft.com/office/drawing/2014/main" id="{9D4EB059-0955-B92A-AC3F-3F10FA7D1220}"/>
                </a:ext>
              </a:extLst>
            </p:cNvPr>
            <p:cNvSpPr/>
            <p:nvPr/>
          </p:nvSpPr>
          <p:spPr>
            <a:xfrm>
              <a:off x="1454602" y="3373889"/>
              <a:ext cx="6200848" cy="1054273"/>
            </a:xfrm>
            <a:prstGeom prst="rect">
              <a:avLst/>
            </a:prstGeom>
            <a:solidFill>
              <a:srgbClr val="92D050">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800" dirty="0" err="1">
                <a:solidFill>
                  <a:schemeClr val="tx1"/>
                </a:solidFill>
              </a:endParaRPr>
            </a:p>
          </p:txBody>
        </p:sp>
      </p:grpSp>
    </p:spTree>
    <p:extLst>
      <p:ext uri="{BB962C8B-B14F-4D97-AF65-F5344CB8AC3E}">
        <p14:creationId xmlns:p14="http://schemas.microsoft.com/office/powerpoint/2010/main" val="3623104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95FEC-6821-6977-2431-C067695AC3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D6CF76-DB57-9E39-882E-43FBB293B9AB}"/>
              </a:ext>
            </a:extLst>
          </p:cNvPr>
          <p:cNvSpPr>
            <a:spLocks noGrp="1"/>
          </p:cNvSpPr>
          <p:nvPr>
            <p:ph type="title"/>
          </p:nvPr>
        </p:nvSpPr>
        <p:spPr/>
        <p:txBody>
          <a:bodyPr/>
          <a:lstStyle/>
          <a:p>
            <a:r>
              <a:rPr lang="en-US" b="1" dirty="0"/>
              <a:t>Run to Completion </a:t>
            </a:r>
            <a:r>
              <a:rPr lang="en-US" dirty="0"/>
              <a:t>is a central concept</a:t>
            </a:r>
          </a:p>
        </p:txBody>
      </p:sp>
      <p:sp>
        <p:nvSpPr>
          <p:cNvPr id="3" name="Content Placeholder 2">
            <a:extLst>
              <a:ext uri="{FF2B5EF4-FFF2-40B4-BE49-F238E27FC236}">
                <a16:creationId xmlns:a16="http://schemas.microsoft.com/office/drawing/2014/main" id="{3538D3B6-EF06-E264-4B6F-5ECA254C9BD9}"/>
              </a:ext>
            </a:extLst>
          </p:cNvPr>
          <p:cNvSpPr>
            <a:spLocks noGrp="1"/>
          </p:cNvSpPr>
          <p:nvPr>
            <p:ph idx="1"/>
          </p:nvPr>
        </p:nvSpPr>
        <p:spPr/>
        <p:txBody>
          <a:bodyPr>
            <a:normAutofit/>
          </a:bodyPr>
          <a:lstStyle/>
          <a:p>
            <a:r>
              <a:rPr lang="en-US" dirty="0"/>
              <a:t>In JS, you work on </a:t>
            </a:r>
            <a:r>
              <a:rPr lang="en-US" b="1" dirty="0"/>
              <a:t>one and one task only</a:t>
            </a:r>
            <a:r>
              <a:rPr lang="en-US" dirty="0"/>
              <a:t> (i.e., event loop has a single call stack)</a:t>
            </a:r>
          </a:p>
          <a:p>
            <a:r>
              <a:rPr lang="en-US" dirty="0"/>
              <a:t>Also, if you start a task, you </a:t>
            </a:r>
            <a:r>
              <a:rPr lang="en-US" b="1" dirty="0"/>
              <a:t>must </a:t>
            </a:r>
            <a:r>
              <a:rPr lang="en-US" dirty="0"/>
              <a:t>finish it (i.e., call stack must be emptied) before you start another task. This pattern is called "run-to-completion" semantics</a:t>
            </a:r>
          </a:p>
          <a:p>
            <a:r>
              <a:rPr lang="en-US" dirty="0"/>
              <a:t>A task can be paused in exactly two places:</a:t>
            </a:r>
          </a:p>
          <a:p>
            <a:pPr lvl="1"/>
            <a:r>
              <a:rPr lang="en-US" dirty="0"/>
              <a:t>when it reaches an </a:t>
            </a:r>
            <a:r>
              <a:rPr lang="en-US" b="1" dirty="0"/>
              <a:t>await</a:t>
            </a:r>
          </a:p>
          <a:p>
            <a:pPr lvl="1"/>
            <a:r>
              <a:rPr lang="en-US" dirty="0"/>
              <a:t>when it reaches a return</a:t>
            </a:r>
          </a:p>
        </p:txBody>
      </p:sp>
      <p:sp>
        <p:nvSpPr>
          <p:cNvPr id="4" name="Slide Number Placeholder 3">
            <a:extLst>
              <a:ext uri="{FF2B5EF4-FFF2-40B4-BE49-F238E27FC236}">
                <a16:creationId xmlns:a16="http://schemas.microsoft.com/office/drawing/2014/main" id="{B94B5527-A2AF-C396-DB8A-CD99C811F1C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descr="a&#10;&#10;AI-generated content may be incorrect.">
            <a:extLst>
              <a:ext uri="{FF2B5EF4-FFF2-40B4-BE49-F238E27FC236}">
                <a16:creationId xmlns:a16="http://schemas.microsoft.com/office/drawing/2014/main" id="{81F5B03E-34AA-D87B-8D3C-398C901AA0C4}"/>
              </a:ext>
            </a:extLst>
          </p:cNvPr>
          <p:cNvPicPr>
            <a:picLocks noChangeAspect="1"/>
          </p:cNvPicPr>
          <p:nvPr/>
        </p:nvPicPr>
        <p:blipFill>
          <a:blip r:embed="rId3"/>
          <a:stretch>
            <a:fillRect/>
          </a:stretch>
        </p:blipFill>
        <p:spPr>
          <a:xfrm>
            <a:off x="8850888" y="1531097"/>
            <a:ext cx="2262624" cy="3795806"/>
          </a:xfrm>
          <a:prstGeom prst="rect">
            <a:avLst/>
          </a:prstGeom>
        </p:spPr>
      </p:pic>
    </p:spTree>
    <p:extLst>
      <p:ext uri="{BB962C8B-B14F-4D97-AF65-F5344CB8AC3E}">
        <p14:creationId xmlns:p14="http://schemas.microsoft.com/office/powerpoint/2010/main" val="2252511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04E37-B77C-9C4E-D129-5600BEFB50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C7B646-E7C9-1ECF-A13D-7C617B073950}"/>
              </a:ext>
            </a:extLst>
          </p:cNvPr>
          <p:cNvSpPr>
            <a:spLocks noGrp="1"/>
          </p:cNvSpPr>
          <p:nvPr>
            <p:ph type="title"/>
          </p:nvPr>
        </p:nvSpPr>
        <p:spPr/>
        <p:txBody>
          <a:bodyPr/>
          <a:lstStyle/>
          <a:p>
            <a:r>
              <a:rPr lang="en-US" dirty="0"/>
              <a:t>This function can only be paused in certain places</a:t>
            </a:r>
          </a:p>
        </p:txBody>
      </p:sp>
      <p:sp>
        <p:nvSpPr>
          <p:cNvPr id="4" name="Slide Number Placeholder 3">
            <a:extLst>
              <a:ext uri="{FF2B5EF4-FFF2-40B4-BE49-F238E27FC236}">
                <a16:creationId xmlns:a16="http://schemas.microsoft.com/office/drawing/2014/main" id="{00BB5638-3499-FC92-7DE1-50A479596E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480AB355-7D55-D6A3-81E9-2B286F62CD44}"/>
              </a:ext>
            </a:extLst>
          </p:cNvPr>
          <p:cNvGrpSpPr/>
          <p:nvPr/>
        </p:nvGrpSpPr>
        <p:grpSpPr>
          <a:xfrm>
            <a:off x="838200" y="1828800"/>
            <a:ext cx="10222063" cy="3046988"/>
            <a:chOff x="838200" y="1828800"/>
            <a:chExt cx="10222063" cy="3046988"/>
          </a:xfrm>
        </p:grpSpPr>
        <p:sp>
          <p:nvSpPr>
            <p:cNvPr id="6" name="TextBox 5">
              <a:extLst>
                <a:ext uri="{FF2B5EF4-FFF2-40B4-BE49-F238E27FC236}">
                  <a16:creationId xmlns:a16="http://schemas.microsoft.com/office/drawing/2014/main" id="{8E901E3E-3BD3-D61C-AF10-3804D308DE16}"/>
                </a:ext>
              </a:extLst>
            </p:cNvPr>
            <p:cNvSpPr txBox="1"/>
            <p:nvPr/>
          </p:nvSpPr>
          <p:spPr>
            <a:xfrm>
              <a:off x="838200" y="1828800"/>
              <a:ext cx="10222063" cy="304698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buNone/>
              </a:pPr>
              <a:r>
                <a:rPr lang="en-US" sz="2400" b="0" dirty="0">
                  <a:solidFill>
                    <a:srgbClr val="0000FF"/>
                  </a:solidFill>
                  <a:effectLst/>
                  <a:latin typeface="Consolas" panose="020B0609020204030204" pitchFamily="49" charset="0"/>
                </a:rPr>
                <a:t>async</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function</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someFunction</a:t>
              </a:r>
              <a:r>
                <a:rPr lang="en-US" sz="2400" b="0" dirty="0">
                  <a:solidFill>
                    <a:srgbClr val="000000"/>
                  </a:solidFill>
                  <a:effectLst/>
                  <a:latin typeface="Consolas" panose="020B0609020204030204" pitchFamily="49" charset="0"/>
                </a:rPr>
                <a:t>(</a:t>
              </a:r>
              <a:r>
                <a:rPr lang="en-US" sz="2400" b="0" dirty="0" err="1">
                  <a:solidFill>
                    <a:srgbClr val="000000"/>
                  </a:solidFill>
                  <a:effectLst/>
                  <a:latin typeface="Consolas" panose="020B0609020204030204" pitchFamily="49" charset="0"/>
                </a:rPr>
                <a:t>i</a:t>
              </a:r>
              <a:r>
                <a:rPr lang="en-US" sz="2400" b="0" dirty="0">
                  <a:solidFill>
                    <a:srgbClr val="000000"/>
                  </a:solidFill>
                  <a:effectLst/>
                  <a:latin typeface="Consolas" panose="020B0609020204030204" pitchFamily="49" charset="0"/>
                </a:rPr>
                <a:t>: number) : Promise&lt;number&gt; {</a:t>
              </a: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j = </a:t>
              </a:r>
              <a:r>
                <a:rPr lang="en-US" sz="2400" b="0" dirty="0" err="1">
                  <a:solidFill>
                    <a:srgbClr val="000000"/>
                  </a:solidFill>
                  <a:effectLst/>
                  <a:latin typeface="Consolas" panose="020B0609020204030204" pitchFamily="49" charset="0"/>
                </a:rPr>
                <a:t>i</a:t>
              </a:r>
              <a:r>
                <a:rPr lang="en-US" sz="2400" b="0" dirty="0">
                  <a:solidFill>
                    <a:srgbClr val="000000"/>
                  </a:solidFill>
                  <a:effectLst/>
                  <a:latin typeface="Consolas" panose="020B0609020204030204" pitchFamily="49" charset="0"/>
                </a:rPr>
                <a:t> + </a:t>
              </a:r>
              <a:r>
                <a:rPr lang="en-US" sz="2400" b="0" dirty="0">
                  <a:solidFill>
                    <a:srgbClr val="098658"/>
                  </a:solidFill>
                  <a:effectLst/>
                  <a:latin typeface="Consolas" panose="020B0609020204030204" pitchFamily="49" charset="0"/>
                </a:rPr>
                <a:t>1</a:t>
              </a:r>
              <a:r>
                <a:rPr lang="en-US" sz="2400" b="0" dirty="0">
                  <a:solidFill>
                    <a:srgbClr val="000000"/>
                  </a:solidFill>
                  <a:effectLst/>
                  <a:latin typeface="Consolas" panose="020B0609020204030204" pitchFamily="49" charset="0"/>
                </a:rPr>
                <a:t>;</a:t>
              </a:r>
            </a:p>
            <a:p>
              <a:pPr algn="l">
                <a:buNone/>
              </a:pPr>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 </a:t>
              </a:r>
              <a:endParaRPr lang="en-US" sz="2400" b="0" dirty="0">
                <a:solidFill>
                  <a:srgbClr val="000000"/>
                </a:solidFill>
                <a:effectLst/>
                <a:latin typeface="Consolas" panose="020B0609020204030204" pitchFamily="49" charset="0"/>
              </a:endParaRP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k = </a:t>
              </a:r>
              <a:r>
                <a:rPr lang="en-US" sz="2400" b="0" dirty="0">
                  <a:solidFill>
                    <a:srgbClr val="0000FF"/>
                  </a:solidFill>
                  <a:effectLst/>
                  <a:latin typeface="Consolas" panose="020B0609020204030204" pitchFamily="49" charset="0"/>
                </a:rPr>
                <a:t>await</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someOtherAsyncFunction</a:t>
              </a:r>
              <a:r>
                <a:rPr lang="en-US" sz="2400" b="0" dirty="0">
                  <a:solidFill>
                    <a:srgbClr val="000000"/>
                  </a:solidFill>
                  <a:effectLst/>
                  <a:latin typeface="Consolas" panose="020B0609020204030204" pitchFamily="49" charset="0"/>
                </a:rPr>
                <a:t>(j);</a:t>
              </a:r>
            </a:p>
            <a:p>
              <a:pPr algn="l">
                <a:buNone/>
              </a:pPr>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a:t>
              </a:r>
              <a:endParaRPr lang="en-US" sz="2400" b="0" dirty="0">
                <a:solidFill>
                  <a:srgbClr val="000000"/>
                </a:solidFill>
                <a:effectLst/>
                <a:latin typeface="Consolas" panose="020B0609020204030204" pitchFamily="49" charset="0"/>
              </a:endParaRP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m = k + </a:t>
              </a:r>
              <a:r>
                <a:rPr lang="en-US" sz="2400" b="0" dirty="0">
                  <a:solidFill>
                    <a:srgbClr val="098658"/>
                  </a:solidFill>
                  <a:effectLst/>
                  <a:latin typeface="Consolas" panose="020B0609020204030204" pitchFamily="49" charset="0"/>
                </a:rPr>
                <a:t>100</a:t>
              </a:r>
              <a:endParaRPr lang="en-US" sz="2400" b="0" dirty="0">
                <a:solidFill>
                  <a:srgbClr val="000000"/>
                </a:solidFill>
                <a:effectLst/>
                <a:latin typeface="Consolas" panose="020B0609020204030204" pitchFamily="49" charset="0"/>
              </a:endParaRP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return</a:t>
              </a:r>
              <a:r>
                <a:rPr lang="en-US" sz="2400" b="0" dirty="0">
                  <a:solidFill>
                    <a:srgbClr val="000000"/>
                  </a:solidFill>
                  <a:effectLst/>
                  <a:latin typeface="Consolas" panose="020B0609020204030204" pitchFamily="49" charset="0"/>
                </a:rPr>
                <a:t> m;</a:t>
              </a:r>
            </a:p>
            <a:p>
              <a:pPr algn="l"/>
              <a:r>
                <a:rPr lang="en-US" sz="2400" b="0" dirty="0">
                  <a:solidFill>
                    <a:srgbClr val="000000"/>
                  </a:solidFill>
                  <a:effectLst/>
                  <a:latin typeface="Consolas" panose="020B0609020204030204" pitchFamily="49" charset="0"/>
                </a:rPr>
                <a:t>}</a:t>
              </a:r>
            </a:p>
          </p:txBody>
        </p:sp>
        <p:sp>
          <p:nvSpPr>
            <p:cNvPr id="3" name="Rectangle 2">
              <a:extLst>
                <a:ext uri="{FF2B5EF4-FFF2-40B4-BE49-F238E27FC236}">
                  <a16:creationId xmlns:a16="http://schemas.microsoft.com/office/drawing/2014/main" id="{AD72C626-B5CD-E8CD-D7D3-DB3B71C929C0}"/>
                </a:ext>
              </a:extLst>
            </p:cNvPr>
            <p:cNvSpPr/>
            <p:nvPr/>
          </p:nvSpPr>
          <p:spPr>
            <a:xfrm>
              <a:off x="1561672" y="2301411"/>
              <a:ext cx="2845941" cy="729465"/>
            </a:xfrm>
            <a:prstGeom prst="rect">
              <a:avLst/>
            </a:prstGeom>
            <a:solidFill>
              <a:srgbClr val="92D050">
                <a:alpha val="28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800" dirty="0" err="1">
                <a:solidFill>
                  <a:schemeClr val="tx1"/>
                </a:solidFill>
              </a:endParaRPr>
            </a:p>
          </p:txBody>
        </p:sp>
        <p:sp>
          <p:nvSpPr>
            <p:cNvPr id="5" name="Rectangle 4">
              <a:extLst>
                <a:ext uri="{FF2B5EF4-FFF2-40B4-BE49-F238E27FC236}">
                  <a16:creationId xmlns:a16="http://schemas.microsoft.com/office/drawing/2014/main" id="{FBBEA780-06CD-240A-2352-06148FFFCBDB}"/>
                </a:ext>
              </a:extLst>
            </p:cNvPr>
            <p:cNvSpPr/>
            <p:nvPr/>
          </p:nvSpPr>
          <p:spPr>
            <a:xfrm>
              <a:off x="1561671" y="3373889"/>
              <a:ext cx="2845941" cy="1054273"/>
            </a:xfrm>
            <a:prstGeom prst="rect">
              <a:avLst/>
            </a:prstGeom>
            <a:solidFill>
              <a:srgbClr val="92D050">
                <a:alpha val="28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800" dirty="0" err="1">
                <a:solidFill>
                  <a:schemeClr val="tx1"/>
                </a:solidFill>
              </a:endParaRPr>
            </a:p>
          </p:txBody>
        </p:sp>
      </p:grpSp>
      <p:sp>
        <p:nvSpPr>
          <p:cNvPr id="7" name="TextBox 6">
            <a:extLst>
              <a:ext uri="{FF2B5EF4-FFF2-40B4-BE49-F238E27FC236}">
                <a16:creationId xmlns:a16="http://schemas.microsoft.com/office/drawing/2014/main" id="{A7054B68-E3A5-6C34-34E3-FEFB197B43B6}"/>
              </a:ext>
            </a:extLst>
          </p:cNvPr>
          <p:cNvSpPr txBox="1"/>
          <p:nvPr/>
        </p:nvSpPr>
        <p:spPr>
          <a:xfrm>
            <a:off x="8923282" y="2306829"/>
            <a:ext cx="2974427" cy="10729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r>
              <a:rPr lang="en-US" sz="2000" dirty="0">
                <a:solidFill>
                  <a:schemeClr val="tx1"/>
                </a:solidFill>
                <a:latin typeface="Verdana" panose="020B0604030504040204" pitchFamily="34" charset="0"/>
                <a:ea typeface="Verdana" panose="020B0604030504040204" pitchFamily="34" charset="0"/>
              </a:rPr>
              <a:t>It will never pause in </a:t>
            </a:r>
          </a:p>
          <a:p>
            <a:pPr algn="l"/>
            <a:r>
              <a:rPr lang="en-US" sz="2000" dirty="0">
                <a:solidFill>
                  <a:schemeClr val="tx1"/>
                </a:solidFill>
                <a:latin typeface="Verdana" panose="020B0604030504040204" pitchFamily="34" charset="0"/>
                <a:ea typeface="Verdana" panose="020B0604030504040204" pitchFamily="34" charset="0"/>
              </a:rPr>
              <a:t>here. This is called a </a:t>
            </a:r>
          </a:p>
          <a:p>
            <a:pPr algn="l"/>
            <a:r>
              <a:rPr lang="en-US" sz="2000" dirty="0">
                <a:solidFill>
                  <a:schemeClr val="tx1"/>
                </a:solidFill>
                <a:latin typeface="Verdana" panose="020B0604030504040204" pitchFamily="34" charset="0"/>
                <a:ea typeface="Verdana" panose="020B0604030504040204" pitchFamily="34" charset="0"/>
              </a:rPr>
              <a:t>Critical Section</a:t>
            </a:r>
          </a:p>
        </p:txBody>
      </p:sp>
      <p:cxnSp>
        <p:nvCxnSpPr>
          <p:cNvPr id="8" name="Straight Arrow Connector 7">
            <a:extLst>
              <a:ext uri="{FF2B5EF4-FFF2-40B4-BE49-F238E27FC236}">
                <a16:creationId xmlns:a16="http://schemas.microsoft.com/office/drawing/2014/main" id="{83030F62-7303-04CB-DF87-217370AD0FA9}"/>
              </a:ext>
            </a:extLst>
          </p:cNvPr>
          <p:cNvCxnSpPr>
            <a:cxnSpLocks/>
          </p:cNvCxnSpPr>
          <p:nvPr/>
        </p:nvCxnSpPr>
        <p:spPr>
          <a:xfrm flipH="1">
            <a:off x="4407614" y="2706069"/>
            <a:ext cx="4515668" cy="0"/>
          </a:xfrm>
          <a:prstGeom prst="straightConnector1">
            <a:avLst/>
          </a:prstGeom>
          <a:ln w="38100" cap="flat" cmpd="sng" algn="ctr">
            <a:solidFill>
              <a:schemeClr val="tx1"/>
            </a:solidFill>
            <a:prstDash val="dash"/>
            <a:round/>
            <a:headEnd type="none" w="med" len="med"/>
            <a:tailEnd type="stealth" w="lg" len="lg"/>
          </a:ln>
        </p:spPr>
        <p:style>
          <a:lnRef idx="0">
            <a:scrgbClr r="0" g="0" b="0"/>
          </a:lnRef>
          <a:fillRef idx="0">
            <a:scrgbClr r="0" g="0" b="0"/>
          </a:fillRef>
          <a:effectRef idx="0">
            <a:scrgbClr r="0" g="0" b="0"/>
          </a:effectRef>
          <a:fontRef idx="minor">
            <a:schemeClr val="tx1"/>
          </a:fontRef>
        </p:style>
      </p:cxnSp>
      <p:sp>
        <p:nvSpPr>
          <p:cNvPr id="13" name="TextBox 12">
            <a:extLst>
              <a:ext uri="{FF2B5EF4-FFF2-40B4-BE49-F238E27FC236}">
                <a16:creationId xmlns:a16="http://schemas.microsoft.com/office/drawing/2014/main" id="{92DF861A-00B0-115D-46D2-C2FE0E83C985}"/>
              </a:ext>
            </a:extLst>
          </p:cNvPr>
          <p:cNvSpPr txBox="1"/>
          <p:nvPr/>
        </p:nvSpPr>
        <p:spPr>
          <a:xfrm>
            <a:off x="8610600" y="3632831"/>
            <a:ext cx="3287110" cy="8421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r>
              <a:rPr lang="en-US" sz="2000" dirty="0">
                <a:solidFill>
                  <a:schemeClr val="tx1"/>
                </a:solidFill>
                <a:latin typeface="Verdana" panose="020B0604030504040204" pitchFamily="34" charset="0"/>
                <a:ea typeface="Verdana" panose="020B0604030504040204" pitchFamily="34" charset="0"/>
              </a:rPr>
              <a:t>Or in here (this is </a:t>
            </a:r>
          </a:p>
          <a:p>
            <a:pPr algn="l"/>
            <a:r>
              <a:rPr lang="en-US" sz="2000" dirty="0">
                <a:solidFill>
                  <a:schemeClr val="tx1"/>
                </a:solidFill>
                <a:latin typeface="Verdana" panose="020B0604030504040204" pitchFamily="34" charset="0"/>
                <a:ea typeface="Verdana" panose="020B0604030504040204" pitchFamily="34" charset="0"/>
              </a:rPr>
              <a:t>another Critical Section)</a:t>
            </a:r>
          </a:p>
        </p:txBody>
      </p:sp>
      <p:cxnSp>
        <p:nvCxnSpPr>
          <p:cNvPr id="14" name="Straight Arrow Connector 13">
            <a:extLst>
              <a:ext uri="{FF2B5EF4-FFF2-40B4-BE49-F238E27FC236}">
                <a16:creationId xmlns:a16="http://schemas.microsoft.com/office/drawing/2014/main" id="{D50DDC1E-F961-9AFF-F97B-74EDC8E77DF4}"/>
              </a:ext>
            </a:extLst>
          </p:cNvPr>
          <p:cNvCxnSpPr>
            <a:cxnSpLocks/>
            <a:stCxn id="13" idx="1"/>
            <a:endCxn id="5" idx="3"/>
          </p:cNvCxnSpPr>
          <p:nvPr/>
        </p:nvCxnSpPr>
        <p:spPr>
          <a:xfrm flipH="1" flipV="1">
            <a:off x="4407612" y="3901026"/>
            <a:ext cx="4202988" cy="152888"/>
          </a:xfrm>
          <a:prstGeom prst="straightConnector1">
            <a:avLst/>
          </a:prstGeom>
          <a:ln w="38100" cap="flat" cmpd="sng" algn="ctr">
            <a:solidFill>
              <a:schemeClr val="tx1"/>
            </a:solidFill>
            <a:prstDash val="dash"/>
            <a:round/>
            <a:headEnd type="none" w="med" len="med"/>
            <a:tailEnd type="stealth" w="lg" len="lg"/>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4161931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CC6A7-42E5-92A7-A388-5D39A22C6E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3C0E2B-EA5B-E5E3-4734-1DD582E88390}"/>
              </a:ext>
            </a:extLst>
          </p:cNvPr>
          <p:cNvSpPr>
            <a:spLocks noGrp="1"/>
          </p:cNvSpPr>
          <p:nvPr>
            <p:ph type="title"/>
          </p:nvPr>
        </p:nvSpPr>
        <p:spPr/>
        <p:txBody>
          <a:bodyPr/>
          <a:lstStyle/>
          <a:p>
            <a:r>
              <a:rPr lang="en-US" dirty="0"/>
              <a:t>What happens at those pause points?</a:t>
            </a:r>
          </a:p>
        </p:txBody>
      </p:sp>
      <p:sp>
        <p:nvSpPr>
          <p:cNvPr id="4" name="Slide Number Placeholder 3">
            <a:extLst>
              <a:ext uri="{FF2B5EF4-FFF2-40B4-BE49-F238E27FC236}">
                <a16:creationId xmlns:a16="http://schemas.microsoft.com/office/drawing/2014/main" id="{098AE61C-7625-0DB4-C960-56F5656312A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4D01E542-52F2-E8A8-9707-37515E355D5C}"/>
              </a:ext>
            </a:extLst>
          </p:cNvPr>
          <p:cNvGrpSpPr/>
          <p:nvPr/>
        </p:nvGrpSpPr>
        <p:grpSpPr>
          <a:xfrm>
            <a:off x="1050852" y="1807463"/>
            <a:ext cx="8308888" cy="3046988"/>
            <a:chOff x="838201" y="1828800"/>
            <a:chExt cx="8308888" cy="3046988"/>
          </a:xfrm>
        </p:grpSpPr>
        <p:sp>
          <p:nvSpPr>
            <p:cNvPr id="13" name="TextBox 12">
              <a:extLst>
                <a:ext uri="{FF2B5EF4-FFF2-40B4-BE49-F238E27FC236}">
                  <a16:creationId xmlns:a16="http://schemas.microsoft.com/office/drawing/2014/main" id="{524B25CF-BEFF-046A-98F7-748F614143FC}"/>
                </a:ext>
              </a:extLst>
            </p:cNvPr>
            <p:cNvSpPr txBox="1"/>
            <p:nvPr/>
          </p:nvSpPr>
          <p:spPr>
            <a:xfrm>
              <a:off x="838201" y="1828800"/>
              <a:ext cx="8308888" cy="304698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buNone/>
              </a:pPr>
              <a:r>
                <a:rPr lang="en-US" sz="2400" b="0" dirty="0">
                  <a:solidFill>
                    <a:srgbClr val="0000FF"/>
                  </a:solidFill>
                  <a:effectLst/>
                  <a:latin typeface="Consolas" panose="020B0609020204030204" pitchFamily="49" charset="0"/>
                </a:rPr>
                <a:t>async</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function</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someFunction</a:t>
              </a:r>
              <a:r>
                <a:rPr lang="en-US" sz="2400" b="0" dirty="0">
                  <a:solidFill>
                    <a:srgbClr val="000000"/>
                  </a:solidFill>
                  <a:effectLst/>
                  <a:latin typeface="Consolas" panose="020B0609020204030204" pitchFamily="49" charset="0"/>
                </a:rPr>
                <a:t>(</a:t>
              </a:r>
              <a:r>
                <a:rPr lang="en-US" sz="2400" b="0" dirty="0" err="1">
                  <a:solidFill>
                    <a:srgbClr val="000000"/>
                  </a:solidFill>
                  <a:effectLst/>
                  <a:latin typeface="Consolas" panose="020B0609020204030204" pitchFamily="49" charset="0"/>
                </a:rPr>
                <a:t>i</a:t>
              </a:r>
              <a:r>
                <a:rPr lang="en-US" sz="2400" b="0" dirty="0">
                  <a:solidFill>
                    <a:srgbClr val="000000"/>
                  </a:solidFill>
                  <a:effectLst/>
                  <a:latin typeface="Consolas" panose="020B0609020204030204" pitchFamily="49" charset="0"/>
                </a:rPr>
                <a:t>: number) {</a:t>
              </a: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j = </a:t>
              </a:r>
              <a:r>
                <a:rPr lang="en-US" sz="2400" b="0" dirty="0" err="1">
                  <a:solidFill>
                    <a:srgbClr val="000000"/>
                  </a:solidFill>
                  <a:effectLst/>
                  <a:latin typeface="Consolas" panose="020B0609020204030204" pitchFamily="49" charset="0"/>
                </a:rPr>
                <a:t>i</a:t>
              </a:r>
              <a:r>
                <a:rPr lang="en-US" sz="2400" b="0" dirty="0">
                  <a:solidFill>
                    <a:srgbClr val="000000"/>
                  </a:solidFill>
                  <a:effectLst/>
                  <a:latin typeface="Consolas" panose="020B0609020204030204" pitchFamily="49" charset="0"/>
                </a:rPr>
                <a:t> + </a:t>
              </a:r>
              <a:r>
                <a:rPr lang="en-US" sz="2400" b="0" dirty="0">
                  <a:solidFill>
                    <a:srgbClr val="098658"/>
                  </a:solidFill>
                  <a:effectLst/>
                  <a:latin typeface="Consolas" panose="020B0609020204030204" pitchFamily="49" charset="0"/>
                </a:rPr>
                <a:t>1</a:t>
              </a:r>
              <a:r>
                <a:rPr lang="en-US" sz="2400" b="0" dirty="0">
                  <a:solidFill>
                    <a:srgbClr val="000000"/>
                  </a:solidFill>
                  <a:effectLst/>
                  <a:latin typeface="Consolas" panose="020B0609020204030204" pitchFamily="49" charset="0"/>
                </a:rPr>
                <a:t>;</a:t>
              </a:r>
            </a:p>
            <a:p>
              <a:pPr algn="l">
                <a:buNone/>
              </a:pPr>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 </a:t>
              </a:r>
              <a:endParaRPr lang="en-US" sz="2400" b="0" dirty="0">
                <a:solidFill>
                  <a:srgbClr val="000000"/>
                </a:solidFill>
                <a:effectLst/>
                <a:latin typeface="Consolas" panose="020B0609020204030204" pitchFamily="49" charset="0"/>
              </a:endParaRP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k = </a:t>
              </a:r>
              <a:r>
                <a:rPr lang="en-US" sz="2400" b="0" dirty="0">
                  <a:solidFill>
                    <a:srgbClr val="0000FF"/>
                  </a:solidFill>
                  <a:effectLst/>
                  <a:latin typeface="Consolas" panose="020B0609020204030204" pitchFamily="49" charset="0"/>
                </a:rPr>
                <a:t>await</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someOtherAsyncFunction</a:t>
              </a:r>
              <a:r>
                <a:rPr lang="en-US" sz="2400" b="0" dirty="0">
                  <a:solidFill>
                    <a:srgbClr val="000000"/>
                  </a:solidFill>
                  <a:effectLst/>
                  <a:latin typeface="Consolas" panose="020B0609020204030204" pitchFamily="49" charset="0"/>
                </a:rPr>
                <a:t>(j);</a:t>
              </a:r>
            </a:p>
            <a:p>
              <a:pPr algn="l">
                <a:buNone/>
              </a:pPr>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a:t>
              </a:r>
              <a:endParaRPr lang="en-US" sz="2400" b="0" dirty="0">
                <a:solidFill>
                  <a:srgbClr val="000000"/>
                </a:solidFill>
                <a:effectLst/>
                <a:latin typeface="Consolas" panose="020B0609020204030204" pitchFamily="49" charset="0"/>
              </a:endParaRP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m = k + </a:t>
              </a:r>
              <a:r>
                <a:rPr lang="en-US" sz="2400" b="0" dirty="0">
                  <a:solidFill>
                    <a:srgbClr val="098658"/>
                  </a:solidFill>
                  <a:effectLst/>
                  <a:latin typeface="Consolas" panose="020B0609020204030204" pitchFamily="49" charset="0"/>
                </a:rPr>
                <a:t>100</a:t>
              </a:r>
              <a:endParaRPr lang="en-US" sz="2400" b="0" dirty="0">
                <a:solidFill>
                  <a:srgbClr val="000000"/>
                </a:solidFill>
                <a:effectLst/>
                <a:latin typeface="Consolas" panose="020B0609020204030204" pitchFamily="49" charset="0"/>
              </a:endParaRP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return</a:t>
              </a:r>
              <a:r>
                <a:rPr lang="en-US" sz="2400" b="0" dirty="0">
                  <a:solidFill>
                    <a:srgbClr val="000000"/>
                  </a:solidFill>
                  <a:effectLst/>
                  <a:latin typeface="Consolas" panose="020B0609020204030204" pitchFamily="49" charset="0"/>
                </a:rPr>
                <a:t> m;</a:t>
              </a:r>
            </a:p>
            <a:p>
              <a:pPr algn="l"/>
              <a:r>
                <a:rPr lang="en-US" sz="2400" b="0" dirty="0">
                  <a:solidFill>
                    <a:srgbClr val="000000"/>
                  </a:solidFill>
                  <a:effectLst/>
                  <a:latin typeface="Consolas" panose="020B0609020204030204" pitchFamily="49" charset="0"/>
                </a:rPr>
                <a:t>}</a:t>
              </a:r>
            </a:p>
          </p:txBody>
        </p:sp>
        <p:sp>
          <p:nvSpPr>
            <p:cNvPr id="14" name="Rectangle 13">
              <a:extLst>
                <a:ext uri="{FF2B5EF4-FFF2-40B4-BE49-F238E27FC236}">
                  <a16:creationId xmlns:a16="http://schemas.microsoft.com/office/drawing/2014/main" id="{8FCB9E41-85AC-1023-B08A-8B59385C7420}"/>
                </a:ext>
              </a:extLst>
            </p:cNvPr>
            <p:cNvSpPr/>
            <p:nvPr/>
          </p:nvSpPr>
          <p:spPr>
            <a:xfrm>
              <a:off x="1561672" y="2301411"/>
              <a:ext cx="2845941" cy="729465"/>
            </a:xfrm>
            <a:prstGeom prst="rect">
              <a:avLst/>
            </a:prstGeom>
            <a:solidFill>
              <a:srgbClr val="92D050">
                <a:alpha val="28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800" dirty="0" err="1">
                <a:solidFill>
                  <a:schemeClr val="tx1"/>
                </a:solidFill>
              </a:endParaRPr>
            </a:p>
          </p:txBody>
        </p:sp>
        <p:sp>
          <p:nvSpPr>
            <p:cNvPr id="15" name="Rectangle 14">
              <a:extLst>
                <a:ext uri="{FF2B5EF4-FFF2-40B4-BE49-F238E27FC236}">
                  <a16:creationId xmlns:a16="http://schemas.microsoft.com/office/drawing/2014/main" id="{C15C1478-8464-EE6D-2843-95C0DBFF2C95}"/>
                </a:ext>
              </a:extLst>
            </p:cNvPr>
            <p:cNvSpPr/>
            <p:nvPr/>
          </p:nvSpPr>
          <p:spPr>
            <a:xfrm>
              <a:off x="1561671" y="3373889"/>
              <a:ext cx="2845941" cy="1054273"/>
            </a:xfrm>
            <a:prstGeom prst="rect">
              <a:avLst/>
            </a:prstGeom>
            <a:solidFill>
              <a:srgbClr val="92D050">
                <a:alpha val="28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800" dirty="0" err="1">
                <a:solidFill>
                  <a:schemeClr val="tx1"/>
                </a:solidFill>
              </a:endParaRPr>
            </a:p>
          </p:txBody>
        </p:sp>
      </p:grpSp>
      <p:pic>
        <p:nvPicPr>
          <p:cNvPr id="20" name="Picture 19" descr="A yellow triangle sign on a pole&#10;&#10;AI-generated content may be incorrect.">
            <a:extLst>
              <a:ext uri="{FF2B5EF4-FFF2-40B4-BE49-F238E27FC236}">
                <a16:creationId xmlns:a16="http://schemas.microsoft.com/office/drawing/2014/main" id="{C3898ABD-47E4-1D05-62BB-461544070F4D}"/>
              </a:ext>
            </a:extLst>
          </p:cNvPr>
          <p:cNvPicPr>
            <a:picLocks noChangeAspect="1"/>
          </p:cNvPicPr>
          <p:nvPr/>
        </p:nvPicPr>
        <p:blipFill>
          <a:blip r:embed="rId3" cstate="print">
            <a:extLst>
              <a:ext uri="{28A0092B-C50C-407E-A947-70E740481C1C}">
                <a14:useLocalDpi xmlns:a14="http://schemas.microsoft.com/office/drawing/2010/main" val="0"/>
              </a:ext>
            </a:extLst>
          </a:blip>
          <a:srcRect t="-1" b="43129"/>
          <a:stretch>
            <a:fillRect/>
          </a:stretch>
        </p:blipFill>
        <p:spPr>
          <a:xfrm>
            <a:off x="3118306" y="2532393"/>
            <a:ext cx="565449" cy="713028"/>
          </a:xfrm>
          <a:prstGeom prst="rect">
            <a:avLst/>
          </a:prstGeom>
        </p:spPr>
      </p:pic>
      <p:pic>
        <p:nvPicPr>
          <p:cNvPr id="21" name="Picture 20" descr="A yellow triangle sign on a pole&#10;&#10;AI-generated content may be incorrect.">
            <a:extLst>
              <a:ext uri="{FF2B5EF4-FFF2-40B4-BE49-F238E27FC236}">
                <a16:creationId xmlns:a16="http://schemas.microsoft.com/office/drawing/2014/main" id="{F18DA810-04C3-45CC-D75C-6FCD09FD2EE9}"/>
              </a:ext>
            </a:extLst>
          </p:cNvPr>
          <p:cNvPicPr>
            <a:picLocks noChangeAspect="1"/>
          </p:cNvPicPr>
          <p:nvPr/>
        </p:nvPicPr>
        <p:blipFill>
          <a:blip r:embed="rId3" cstate="print">
            <a:extLst>
              <a:ext uri="{28A0092B-C50C-407E-A947-70E740481C1C}">
                <a14:useLocalDpi xmlns:a14="http://schemas.microsoft.com/office/drawing/2010/main" val="0"/>
              </a:ext>
            </a:extLst>
          </a:blip>
          <a:srcRect t="-1" b="43129"/>
          <a:stretch>
            <a:fillRect/>
          </a:stretch>
        </p:blipFill>
        <p:spPr>
          <a:xfrm>
            <a:off x="3118305" y="3879688"/>
            <a:ext cx="565449" cy="713028"/>
          </a:xfrm>
          <a:prstGeom prst="rect">
            <a:avLst/>
          </a:prstGeom>
        </p:spPr>
      </p:pic>
      <p:sp>
        <p:nvSpPr>
          <p:cNvPr id="22" name="TextBox 21">
            <a:extLst>
              <a:ext uri="{FF2B5EF4-FFF2-40B4-BE49-F238E27FC236}">
                <a16:creationId xmlns:a16="http://schemas.microsoft.com/office/drawing/2014/main" id="{F7501E0E-3098-D85A-EE3B-7B7C3DD3BA87}"/>
              </a:ext>
            </a:extLst>
          </p:cNvPr>
          <p:cNvSpPr txBox="1"/>
          <p:nvPr/>
        </p:nvSpPr>
        <p:spPr>
          <a:xfrm>
            <a:off x="8220172" y="3996370"/>
            <a:ext cx="1979629" cy="596188"/>
          </a:xfrm>
          <a:prstGeom prst="rect">
            <a:avLst/>
          </a:prstGeom>
          <a:noFill/>
          <a:ln>
            <a:solidFill>
              <a:srgbClr val="0A52B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r>
              <a:rPr lang="en-US" sz="2000" dirty="0">
                <a:solidFill>
                  <a:schemeClr val="tx1"/>
                </a:solidFill>
                <a:latin typeface="Verdana" panose="020B0604030504040204" pitchFamily="34" charset="0"/>
                <a:ea typeface="Verdana" panose="020B0604030504040204" pitchFamily="34" charset="0"/>
              </a:rPr>
              <a:t>Pause points</a:t>
            </a:r>
          </a:p>
        </p:txBody>
      </p:sp>
      <p:cxnSp>
        <p:nvCxnSpPr>
          <p:cNvPr id="24" name="Straight Arrow Connector 23">
            <a:extLst>
              <a:ext uri="{FF2B5EF4-FFF2-40B4-BE49-F238E27FC236}">
                <a16:creationId xmlns:a16="http://schemas.microsoft.com/office/drawing/2014/main" id="{A45A24AF-25E9-0D54-9223-CEB9EBCDAD1B}"/>
              </a:ext>
            </a:extLst>
          </p:cNvPr>
          <p:cNvCxnSpPr>
            <a:cxnSpLocks/>
            <a:stCxn id="22" idx="1"/>
            <a:endCxn id="20" idx="3"/>
          </p:cNvCxnSpPr>
          <p:nvPr/>
        </p:nvCxnSpPr>
        <p:spPr>
          <a:xfrm flipH="1" flipV="1">
            <a:off x="3683755" y="2888907"/>
            <a:ext cx="4536417" cy="140555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E1E3DBE-FA26-3DF1-DB47-7EE45163FEEE}"/>
              </a:ext>
            </a:extLst>
          </p:cNvPr>
          <p:cNvCxnSpPr>
            <a:cxnSpLocks/>
            <a:stCxn id="22" idx="1"/>
          </p:cNvCxnSpPr>
          <p:nvPr/>
        </p:nvCxnSpPr>
        <p:spPr>
          <a:xfrm flipH="1" flipV="1">
            <a:off x="3401029" y="4117002"/>
            <a:ext cx="4819143" cy="1774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9943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0D74F-37D9-58E0-28AE-F4FE65F1E4AA}"/>
              </a:ext>
            </a:extLst>
          </p:cNvPr>
          <p:cNvSpPr>
            <a:spLocks noGrp="1"/>
          </p:cNvSpPr>
          <p:nvPr>
            <p:ph type="title"/>
          </p:nvPr>
        </p:nvSpPr>
        <p:spPr/>
        <p:txBody>
          <a:bodyPr/>
          <a:lstStyle/>
          <a:p>
            <a:r>
              <a:rPr lang="en-US" dirty="0"/>
              <a:t>What happens when you await?</a:t>
            </a:r>
          </a:p>
        </p:txBody>
      </p:sp>
      <p:sp>
        <p:nvSpPr>
          <p:cNvPr id="3" name="Content Placeholder 2">
            <a:extLst>
              <a:ext uri="{FF2B5EF4-FFF2-40B4-BE49-F238E27FC236}">
                <a16:creationId xmlns:a16="http://schemas.microsoft.com/office/drawing/2014/main" id="{923883D1-804C-2B0E-B307-7E10EB59752B}"/>
              </a:ext>
            </a:extLst>
          </p:cNvPr>
          <p:cNvSpPr>
            <a:spLocks noGrp="1"/>
          </p:cNvSpPr>
          <p:nvPr>
            <p:ph idx="1"/>
          </p:nvPr>
        </p:nvSpPr>
        <p:spPr>
          <a:xfrm>
            <a:off x="838200" y="1500160"/>
            <a:ext cx="9240078" cy="4351338"/>
          </a:xfrm>
        </p:spPr>
        <p:txBody>
          <a:bodyPr>
            <a:normAutofit fontScale="92500"/>
          </a:bodyPr>
          <a:lstStyle/>
          <a:p>
            <a:r>
              <a:rPr lang="en-US" dirty="0"/>
              <a:t>When you ‘await’ you are inside some async procedure.</a:t>
            </a:r>
          </a:p>
          <a:p>
            <a:r>
              <a:rPr lang="en-US" dirty="0"/>
              <a:t>In the body of that procedure, if you await on some task, you are cooperating with the event loop by allowing it to work on something else.</a:t>
            </a:r>
          </a:p>
          <a:p>
            <a:r>
              <a:rPr lang="en-US" dirty="0"/>
              <a:t>In technical terms, you are </a:t>
            </a:r>
            <a:r>
              <a:rPr lang="en-US" dirty="0">
                <a:solidFill>
                  <a:srgbClr val="FF0000"/>
                </a:solidFill>
              </a:rPr>
              <a:t>returning</a:t>
            </a:r>
            <a:r>
              <a:rPr lang="en-US" dirty="0"/>
              <a:t> (to the </a:t>
            </a:r>
            <a:r>
              <a:rPr lang="en-US" dirty="0">
                <a:highlight>
                  <a:srgbClr val="FFFF00"/>
                </a:highlight>
              </a:rPr>
              <a:t>caller of the original async procedure</a:t>
            </a:r>
            <a:r>
              <a:rPr lang="en-US" dirty="0"/>
              <a:t>) with a </a:t>
            </a:r>
            <a:r>
              <a:rPr lang="en-US" b="1" i="1" dirty="0"/>
              <a:t>pending</a:t>
            </a:r>
            <a:r>
              <a:rPr lang="en-US" i="1" dirty="0"/>
              <a:t> </a:t>
            </a:r>
            <a:r>
              <a:rPr lang="en-US" dirty="0"/>
              <a:t>promise which means that some work will be completed in the future.</a:t>
            </a:r>
          </a:p>
          <a:p>
            <a:r>
              <a:rPr lang="en-US" dirty="0"/>
              <a:t>While you are waiting for that future, event loop will </a:t>
            </a:r>
            <a:r>
              <a:rPr lang="en-US" dirty="0">
                <a:solidFill>
                  <a:srgbClr val="FF0000"/>
                </a:solidFill>
              </a:rPr>
              <a:t>continue finishing</a:t>
            </a:r>
            <a:r>
              <a:rPr lang="en-US" dirty="0"/>
              <a:t> its current task (whatever is in call stack) and then other tasks (whatever is in callback queue).</a:t>
            </a:r>
          </a:p>
          <a:p>
            <a:r>
              <a:rPr lang="en-US" dirty="0"/>
              <a:t>Eventually the event loop will complete the </a:t>
            </a:r>
            <a:r>
              <a:rPr lang="en-US" b="1" i="1" dirty="0"/>
              <a:t>awaited</a:t>
            </a:r>
            <a:r>
              <a:rPr lang="en-US" i="1" dirty="0"/>
              <a:t> </a:t>
            </a:r>
            <a:r>
              <a:rPr lang="en-US" dirty="0"/>
              <a:t>work.</a:t>
            </a:r>
          </a:p>
        </p:txBody>
      </p:sp>
      <p:sp>
        <p:nvSpPr>
          <p:cNvPr id="4" name="Slide Number Placeholder 3">
            <a:extLst>
              <a:ext uri="{FF2B5EF4-FFF2-40B4-BE49-F238E27FC236}">
                <a16:creationId xmlns:a16="http://schemas.microsoft.com/office/drawing/2014/main" id="{5D0C82EA-6AFA-0238-FD72-B79658B3672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8266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B6FF2-D7E9-5798-4A7B-8CC815E92E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6B1FB9-6229-BC24-7548-3E614A7B2BE7}"/>
              </a:ext>
            </a:extLst>
          </p:cNvPr>
          <p:cNvSpPr>
            <a:spLocks noGrp="1"/>
          </p:cNvSpPr>
          <p:nvPr>
            <p:ph type="title"/>
          </p:nvPr>
        </p:nvSpPr>
        <p:spPr/>
        <p:txBody>
          <a:bodyPr/>
          <a:lstStyle/>
          <a:p>
            <a:r>
              <a:rPr lang="en-US" dirty="0"/>
              <a:t>How does JS Event Loop make this happen?</a:t>
            </a:r>
          </a:p>
        </p:txBody>
      </p:sp>
      <p:sp>
        <p:nvSpPr>
          <p:cNvPr id="4" name="Slide Number Placeholder 3">
            <a:extLst>
              <a:ext uri="{FF2B5EF4-FFF2-40B4-BE49-F238E27FC236}">
                <a16:creationId xmlns:a16="http://schemas.microsoft.com/office/drawing/2014/main" id="{EA3A904D-F20A-D34F-4524-7477EE34E62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9" name="Text Placeholder 3">
            <a:extLst>
              <a:ext uri="{FF2B5EF4-FFF2-40B4-BE49-F238E27FC236}">
                <a16:creationId xmlns:a16="http://schemas.microsoft.com/office/drawing/2014/main" id="{2B28A1BC-D08D-6A8C-D1F1-3D3620D33AC2}"/>
              </a:ext>
            </a:extLst>
          </p:cNvPr>
          <p:cNvSpPr txBox="1">
            <a:spLocks/>
          </p:cNvSpPr>
          <p:nvPr/>
        </p:nvSpPr>
        <p:spPr>
          <a:xfrm>
            <a:off x="838200" y="1691622"/>
            <a:ext cx="4659086" cy="48006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Event Loop with one Call Stack means that we have single thread of execution</a:t>
            </a:r>
          </a:p>
          <a:p>
            <a:r>
              <a:rPr lang="en-US" dirty="0"/>
              <a:t>The </a:t>
            </a:r>
            <a:r>
              <a:rPr lang="en-US" dirty="0" err="1"/>
              <a:t>WebAPI</a:t>
            </a:r>
            <a:r>
              <a:rPr lang="en-US" dirty="0"/>
              <a:t> is used for asynchronous tasks</a:t>
            </a:r>
          </a:p>
          <a:p>
            <a:r>
              <a:rPr lang="en-US" dirty="0"/>
              <a:t>Queues are used for “await”-ed tasks</a:t>
            </a:r>
          </a:p>
          <a:p>
            <a:r>
              <a:rPr lang="en-US" dirty="0"/>
              <a:t>When call stack becomes </a:t>
            </a:r>
            <a:r>
              <a:rPr lang="en-US" dirty="0">
                <a:solidFill>
                  <a:srgbClr val="FF0000"/>
                </a:solidFill>
              </a:rPr>
              <a:t>empty</a:t>
            </a:r>
            <a:r>
              <a:rPr lang="en-US" dirty="0"/>
              <a:t>, the event loop picks up tasks from Callback Queues</a:t>
            </a:r>
          </a:p>
        </p:txBody>
      </p:sp>
      <p:pic>
        <p:nvPicPr>
          <p:cNvPr id="1030" name="Picture 6">
            <a:extLst>
              <a:ext uri="{FF2B5EF4-FFF2-40B4-BE49-F238E27FC236}">
                <a16:creationId xmlns:a16="http://schemas.microsoft.com/office/drawing/2014/main" id="{BD18DA11-1A64-B2DC-B906-FF4A98FDE8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3386" y="1892300"/>
            <a:ext cx="6094427" cy="307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2690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1DE33-0ED1-3F24-05FB-1AD08BFF9F07}"/>
              </a:ext>
            </a:extLst>
          </p:cNvPr>
          <p:cNvSpPr>
            <a:spLocks noGrp="1"/>
          </p:cNvSpPr>
          <p:nvPr>
            <p:ph type="title"/>
          </p:nvPr>
        </p:nvSpPr>
        <p:spPr/>
        <p:txBody>
          <a:bodyPr/>
          <a:lstStyle/>
          <a:p>
            <a:r>
              <a:rPr lang="en-US" dirty="0"/>
              <a:t>Let’s start with a simple request</a:t>
            </a:r>
          </a:p>
        </p:txBody>
      </p:sp>
      <p:sp>
        <p:nvSpPr>
          <p:cNvPr id="3" name="Slide Number Placeholder 2">
            <a:extLst>
              <a:ext uri="{FF2B5EF4-FFF2-40B4-BE49-F238E27FC236}">
                <a16:creationId xmlns:a16="http://schemas.microsoft.com/office/drawing/2014/main" id="{F2114101-1E1B-B6A5-9257-8274D453B30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EEEED4A-F825-36DE-4D0D-71F249BADA7F}"/>
              </a:ext>
            </a:extLst>
          </p:cNvPr>
          <p:cNvSpPr txBox="1"/>
          <p:nvPr/>
        </p:nvSpPr>
        <p:spPr>
          <a:xfrm>
            <a:off x="838200" y="1439663"/>
            <a:ext cx="9921240" cy="4401205"/>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r>
              <a:rPr lang="en-US" sz="2000" b="0" dirty="0">
                <a:solidFill>
                  <a:srgbClr val="008000"/>
                </a:solidFill>
                <a:effectLst/>
                <a:latin typeface="Consolas" panose="020B0609020204030204" pitchFamily="49" charset="0"/>
              </a:rPr>
              <a:t>// </a:t>
            </a:r>
            <a:r>
              <a:rPr lang="en-US" sz="2000" b="0" dirty="0" err="1">
                <a:solidFill>
                  <a:srgbClr val="008000"/>
                </a:solidFill>
                <a:effectLst/>
                <a:latin typeface="Consolas" panose="020B0609020204030204" pitchFamily="49" charset="0"/>
              </a:rPr>
              <a:t>fakeRequest</a:t>
            </a:r>
            <a:r>
              <a:rPr lang="en-US" sz="2000" b="0" dirty="0">
                <a:solidFill>
                  <a:srgbClr val="008000"/>
                </a:solidFill>
                <a:effectLst/>
                <a:latin typeface="Consolas" panose="020B0609020204030204" pitchFamily="49" charset="0"/>
              </a:rPr>
              <a:t>(n) is an async that waits for 1 second and then </a:t>
            </a:r>
          </a:p>
          <a:p>
            <a:pPr algn="l"/>
            <a:r>
              <a:rPr lang="en-US" sz="2000" b="0" dirty="0">
                <a:solidFill>
                  <a:srgbClr val="008000"/>
                </a:solidFill>
                <a:effectLst/>
                <a:latin typeface="Consolas" panose="020B0609020204030204" pitchFamily="49" charset="0"/>
              </a:rPr>
              <a:t>// resolves with the number n+10</a:t>
            </a:r>
            <a:endParaRPr lang="en-US" sz="2000" b="0" dirty="0">
              <a:solidFill>
                <a:srgbClr val="000000"/>
              </a:solidFill>
              <a:effectLst/>
              <a:latin typeface="Consolas" panose="020B0609020204030204" pitchFamily="49" charset="0"/>
            </a:endParaRPr>
          </a:p>
          <a:p>
            <a:pPr algn="l"/>
            <a:r>
              <a:rPr lang="en-US" sz="2000" dirty="0">
                <a:solidFill>
                  <a:srgbClr val="0000FF"/>
                </a:solidFill>
                <a:latin typeface="Consolas" panose="020B0609020204030204" pitchFamily="49" charset="0"/>
              </a:rPr>
              <a:t>import </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fakeRequest</a:t>
            </a:r>
            <a:r>
              <a:rPr lang="en-US" sz="2000" b="0" dirty="0">
                <a:solidFill>
                  <a:srgbClr val="000000"/>
                </a:solidFill>
                <a:effectLst/>
                <a:latin typeface="Consolas" panose="020B0609020204030204" pitchFamily="49" charset="0"/>
              </a:rPr>
              <a:t> } </a:t>
            </a:r>
            <a:r>
              <a:rPr lang="en-US" sz="2000" b="0" dirty="0">
                <a:solidFill>
                  <a:srgbClr val="0000FF"/>
                </a:solidFill>
                <a:effectLst/>
                <a:latin typeface="Consolas" panose="020B0609020204030204" pitchFamily="49" charset="0"/>
              </a:rPr>
              <a:t>from</a:t>
            </a:r>
            <a:r>
              <a:rPr lang="en-US" sz="2000" b="0" dirty="0">
                <a:solidFill>
                  <a:srgbClr val="000000"/>
                </a:solidFill>
                <a:effectLst/>
                <a:latin typeface="Consolas" panose="020B0609020204030204" pitchFamily="49" charset="0"/>
              </a:rPr>
              <a:t> </a:t>
            </a:r>
            <a:r>
              <a:rPr lang="en-US" sz="2000" b="0" dirty="0">
                <a:solidFill>
                  <a:srgbClr val="A31515"/>
                </a:solidFill>
                <a:effectLst/>
                <a:latin typeface="Consolas" panose="020B0609020204030204" pitchFamily="49" charset="0"/>
              </a:rPr>
              <a:t>"./</a:t>
            </a:r>
            <a:r>
              <a:rPr lang="en-US" sz="2000" b="0" dirty="0" err="1">
                <a:solidFill>
                  <a:srgbClr val="A31515"/>
                </a:solidFill>
                <a:effectLst/>
                <a:latin typeface="Consolas" panose="020B0609020204030204" pitchFamily="49" charset="0"/>
              </a:rPr>
              <a:t>fakeRequest</a:t>
            </a:r>
            <a:r>
              <a:rPr lang="en-US" sz="2000" b="0" dirty="0">
                <a:solidFill>
                  <a:srgbClr val="A31515"/>
                </a:solidFill>
                <a:effectLst/>
                <a:latin typeface="Consolas" panose="020B0609020204030204" pitchFamily="49" charset="0"/>
              </a:rPr>
              <a:t>"</a:t>
            </a:r>
            <a:r>
              <a:rPr lang="en-US" sz="2000" b="0" dirty="0">
                <a:solidFill>
                  <a:srgbClr val="000000"/>
                </a:solidFill>
                <a:effectLst/>
                <a:latin typeface="Consolas" panose="020B0609020204030204" pitchFamily="49" charset="0"/>
              </a:rPr>
              <a:t>;</a:t>
            </a:r>
          </a:p>
          <a:p>
            <a:pPr algn="l">
              <a:buNone/>
            </a:pPr>
            <a:r>
              <a:rPr lang="en-US" sz="2000" b="0" dirty="0">
                <a:solidFill>
                  <a:srgbClr val="0000FF"/>
                </a:solidFill>
                <a:effectLst/>
                <a:latin typeface="Consolas" panose="020B0609020204030204" pitchFamily="49" charset="0"/>
              </a:rPr>
              <a:t>import</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timeIt</a:t>
            </a: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from</a:t>
            </a:r>
            <a:r>
              <a:rPr lang="en-US" sz="2000" b="0" dirty="0">
                <a:solidFill>
                  <a:srgbClr val="000000"/>
                </a:solidFill>
                <a:effectLst/>
                <a:latin typeface="Consolas" panose="020B0609020204030204" pitchFamily="49" charset="0"/>
              </a:rPr>
              <a:t> </a:t>
            </a:r>
            <a:r>
              <a:rPr lang="en-US" sz="2000" b="0" dirty="0">
                <a:solidFill>
                  <a:srgbClr val="A31515"/>
                </a:solidFill>
                <a:effectLst/>
                <a:latin typeface="Consolas" panose="020B0609020204030204" pitchFamily="49" charset="0"/>
              </a:rPr>
              <a:t>"./</a:t>
            </a:r>
            <a:r>
              <a:rPr lang="en-US" sz="2000" b="0" dirty="0" err="1">
                <a:solidFill>
                  <a:srgbClr val="A31515"/>
                </a:solidFill>
                <a:effectLst/>
                <a:latin typeface="Consolas" panose="020B0609020204030204" pitchFamily="49" charset="0"/>
              </a:rPr>
              <a:t>timeIt</a:t>
            </a:r>
            <a:r>
              <a:rPr lang="en-US" sz="2000" b="0" dirty="0">
                <a:solidFill>
                  <a:srgbClr val="A31515"/>
                </a:solidFill>
                <a:effectLst/>
                <a:latin typeface="Consolas" panose="020B0609020204030204" pitchFamily="49" charset="0"/>
              </a:rPr>
              <a:t>"</a:t>
            </a:r>
            <a:r>
              <a:rPr lang="en-US" sz="2000" b="0" dirty="0">
                <a:solidFill>
                  <a:srgbClr val="000000"/>
                </a:solidFill>
                <a:effectLst/>
                <a:latin typeface="Consolas" panose="020B0609020204030204" pitchFamily="49" charset="0"/>
              </a:rPr>
              <a:t>;</a:t>
            </a:r>
          </a:p>
          <a:p>
            <a:pPr algn="l">
              <a:buNone/>
            </a:pPr>
            <a:br>
              <a:rPr lang="en-US" sz="2000" b="0" dirty="0">
                <a:solidFill>
                  <a:srgbClr val="000000"/>
                </a:solidFill>
                <a:effectLst/>
                <a:latin typeface="Consolas" panose="020B0609020204030204" pitchFamily="49" charset="0"/>
              </a:rPr>
            </a:br>
            <a:r>
              <a:rPr lang="en-US" sz="2000" b="0" dirty="0">
                <a:solidFill>
                  <a:srgbClr val="0000FF"/>
                </a:solidFill>
                <a:effectLst/>
                <a:latin typeface="Consolas" panose="020B0609020204030204" pitchFamily="49" charset="0"/>
              </a:rPr>
              <a:t>async</a:t>
            </a: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function</a:t>
            </a:r>
            <a:r>
              <a:rPr lang="en-US" sz="2000" b="0" dirty="0">
                <a:solidFill>
                  <a:srgbClr val="000000"/>
                </a:solidFill>
                <a:effectLst/>
                <a:latin typeface="Consolas" panose="020B0609020204030204" pitchFamily="49" charset="0"/>
              </a:rPr>
              <a:t> main() {</a:t>
            </a:r>
          </a:p>
          <a:p>
            <a:pPr algn="l">
              <a:buNone/>
            </a:pPr>
            <a:r>
              <a:rPr lang="en-US" sz="2000" b="0" dirty="0">
                <a:solidFill>
                  <a:srgbClr val="000000"/>
                </a:solidFill>
                <a:effectLst/>
                <a:latin typeface="Consolas" panose="020B0609020204030204" pitchFamily="49" charset="0"/>
              </a:rPr>
              <a:t>    console.log(</a:t>
            </a:r>
            <a:r>
              <a:rPr lang="en-US" sz="2000" b="0" dirty="0">
                <a:solidFill>
                  <a:srgbClr val="A31515"/>
                </a:solidFill>
                <a:effectLst/>
                <a:latin typeface="Consolas" panose="020B0609020204030204" pitchFamily="49" charset="0"/>
              </a:rPr>
              <a:t>'main started'</a:t>
            </a:r>
            <a:r>
              <a:rPr lang="en-US" sz="2000" b="0" dirty="0">
                <a:solidFill>
                  <a:srgbClr val="000000"/>
                </a:solidFill>
                <a:effectLst/>
                <a:latin typeface="Consolas" panose="020B0609020204030204" pitchFamily="49" charset="0"/>
              </a:rPr>
              <a:t>);</a:t>
            </a:r>
          </a:p>
          <a:p>
            <a:pPr algn="l">
              <a:buNone/>
            </a:pP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const</a:t>
            </a:r>
            <a:r>
              <a:rPr lang="en-US" sz="2000" b="0" dirty="0">
                <a:solidFill>
                  <a:srgbClr val="000000"/>
                </a:solidFill>
                <a:effectLst/>
                <a:latin typeface="Consolas" panose="020B0609020204030204" pitchFamily="49" charset="0"/>
              </a:rPr>
              <a:t> res = </a:t>
            </a:r>
            <a:r>
              <a:rPr lang="en-US" sz="2000" b="0" dirty="0">
                <a:solidFill>
                  <a:srgbClr val="0000FF"/>
                </a:solidFill>
                <a:effectLst/>
                <a:latin typeface="Consolas" panose="020B0609020204030204" pitchFamily="49" charset="0"/>
              </a:rPr>
              <a:t>await</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fakeRequest</a:t>
            </a:r>
            <a:r>
              <a:rPr lang="en-US" sz="2000" b="0" dirty="0">
                <a:solidFill>
                  <a:srgbClr val="000000"/>
                </a:solidFill>
                <a:effectLst/>
                <a:latin typeface="Consolas" panose="020B0609020204030204" pitchFamily="49" charset="0"/>
              </a:rPr>
              <a:t>(32);</a:t>
            </a:r>
          </a:p>
          <a:p>
            <a:pPr algn="l">
              <a:buNone/>
            </a:pPr>
            <a:r>
              <a:rPr lang="en-US" sz="2000" b="0" dirty="0">
                <a:solidFill>
                  <a:srgbClr val="000000"/>
                </a:solidFill>
                <a:effectLst/>
                <a:latin typeface="Consolas" panose="020B0609020204030204" pitchFamily="49" charset="0"/>
              </a:rPr>
              <a:t>    console.log(</a:t>
            </a:r>
            <a:r>
              <a:rPr lang="en-US" sz="2000" b="0" dirty="0">
                <a:solidFill>
                  <a:srgbClr val="A31515"/>
                </a:solidFill>
                <a:effectLst/>
                <a:latin typeface="Consolas" panose="020B0609020204030204" pitchFamily="49" charset="0"/>
              </a:rPr>
              <a:t>`</a:t>
            </a:r>
            <a:r>
              <a:rPr lang="en-US" sz="2000" b="0" dirty="0" err="1">
                <a:solidFill>
                  <a:srgbClr val="A31515"/>
                </a:solidFill>
                <a:effectLst/>
                <a:latin typeface="Consolas" panose="020B0609020204030204" pitchFamily="49" charset="0"/>
              </a:rPr>
              <a:t>fakeRequest</a:t>
            </a:r>
            <a:r>
              <a:rPr lang="en-US" sz="2000" b="0" dirty="0">
                <a:solidFill>
                  <a:srgbClr val="A31515"/>
                </a:solidFill>
                <a:effectLst/>
                <a:latin typeface="Consolas" panose="020B0609020204030204" pitchFamily="49" charset="0"/>
              </a:rPr>
              <a:t>(</a:t>
            </a:r>
            <a:r>
              <a:rPr lang="en-US" sz="2000" b="0" dirty="0">
                <a:solidFill>
                  <a:srgbClr val="0000FF"/>
                </a:solidFill>
                <a:effectLst/>
                <a:latin typeface="Consolas" panose="020B0609020204030204" pitchFamily="49" charset="0"/>
              </a:rPr>
              <a:t>${</a:t>
            </a:r>
            <a:r>
              <a:rPr lang="en-US" sz="2000" b="0" dirty="0">
                <a:solidFill>
                  <a:srgbClr val="000000"/>
                </a:solidFill>
                <a:effectLst/>
                <a:latin typeface="Consolas" panose="020B0609020204030204" pitchFamily="49" charset="0"/>
              </a:rPr>
              <a:t>request</a:t>
            </a:r>
            <a:r>
              <a:rPr lang="en-US" sz="2000" b="0" dirty="0">
                <a:solidFill>
                  <a:srgbClr val="0000FF"/>
                </a:solidFill>
                <a:effectLst/>
                <a:latin typeface="Consolas" panose="020B0609020204030204" pitchFamily="49" charset="0"/>
              </a:rPr>
              <a:t>}</a:t>
            </a:r>
            <a:r>
              <a:rPr lang="en-US" sz="2000" b="0" dirty="0">
                <a:solidFill>
                  <a:srgbClr val="A31515"/>
                </a:solidFill>
                <a:effectLst/>
                <a:latin typeface="Consolas" panose="020B0609020204030204" pitchFamily="49" charset="0"/>
              </a:rPr>
              <a:t>) returned: </a:t>
            </a:r>
            <a:r>
              <a:rPr lang="en-US" sz="2000" b="0" dirty="0">
                <a:solidFill>
                  <a:srgbClr val="0000FF"/>
                </a:solidFill>
                <a:effectLst/>
                <a:latin typeface="Consolas" panose="020B0609020204030204" pitchFamily="49" charset="0"/>
              </a:rPr>
              <a:t>${</a:t>
            </a:r>
            <a:r>
              <a:rPr lang="en-US" sz="2000" b="0" dirty="0">
                <a:solidFill>
                  <a:srgbClr val="000000"/>
                </a:solidFill>
                <a:effectLst/>
                <a:latin typeface="Consolas" panose="020B0609020204030204" pitchFamily="49" charset="0"/>
              </a:rPr>
              <a:t>res</a:t>
            </a:r>
            <a:r>
              <a:rPr lang="en-US" sz="2000" b="0" dirty="0">
                <a:solidFill>
                  <a:srgbClr val="0000FF"/>
                </a:solidFill>
                <a:effectLst/>
                <a:latin typeface="Consolas" panose="020B0609020204030204" pitchFamily="49" charset="0"/>
              </a:rPr>
              <a:t>}</a:t>
            </a:r>
            <a:r>
              <a:rPr lang="en-US" sz="2000" b="0" dirty="0">
                <a:solidFill>
                  <a:srgbClr val="A31515"/>
                </a:solidFill>
                <a:effectLst/>
                <a:latin typeface="Consolas" panose="020B0609020204030204" pitchFamily="49" charset="0"/>
              </a:rPr>
              <a:t>`</a:t>
            </a:r>
            <a:r>
              <a:rPr lang="en-US" sz="2000" b="0" dirty="0">
                <a:solidFill>
                  <a:srgbClr val="000000"/>
                </a:solidFill>
                <a:effectLst/>
                <a:latin typeface="Consolas" panose="020B0609020204030204" pitchFamily="49" charset="0"/>
              </a:rPr>
              <a:t>);</a:t>
            </a:r>
          </a:p>
          <a:p>
            <a:pPr algn="l">
              <a:buNone/>
            </a:pPr>
            <a:r>
              <a:rPr lang="en-US" sz="2000" b="0" dirty="0">
                <a:solidFill>
                  <a:srgbClr val="000000"/>
                </a:solidFill>
                <a:effectLst/>
                <a:latin typeface="Consolas" panose="020B0609020204030204" pitchFamily="49" charset="0"/>
              </a:rPr>
              <a:t>    console.log(</a:t>
            </a:r>
            <a:r>
              <a:rPr lang="en-US" sz="2000" b="0" dirty="0">
                <a:solidFill>
                  <a:srgbClr val="A31515"/>
                </a:solidFill>
                <a:effectLst/>
                <a:latin typeface="Consolas" panose="020B0609020204030204" pitchFamily="49" charset="0"/>
              </a:rPr>
              <a:t>'main done'</a:t>
            </a:r>
            <a:r>
              <a:rPr lang="en-US" sz="2000" b="0" dirty="0">
                <a:solidFill>
                  <a:srgbClr val="000000"/>
                </a:solidFill>
                <a:effectLst/>
                <a:latin typeface="Consolas" panose="020B0609020204030204" pitchFamily="49" charset="0"/>
              </a:rPr>
              <a:t>);</a:t>
            </a:r>
          </a:p>
          <a:p>
            <a:pPr algn="l"/>
            <a:r>
              <a:rPr lang="en-US" sz="2000" b="0" dirty="0">
                <a:solidFill>
                  <a:srgbClr val="000000"/>
                </a:solidFill>
                <a:effectLst/>
                <a:latin typeface="Consolas" panose="020B0609020204030204" pitchFamily="49" charset="0"/>
              </a:rPr>
              <a:t>}</a:t>
            </a:r>
          </a:p>
          <a:p>
            <a:pPr algn="l">
              <a:buNone/>
            </a:pPr>
            <a:br>
              <a:rPr lang="en-US" sz="2000" b="0" dirty="0">
                <a:solidFill>
                  <a:srgbClr val="000000"/>
                </a:solidFill>
                <a:effectLst/>
                <a:latin typeface="Consolas" panose="020B0609020204030204" pitchFamily="49" charset="0"/>
              </a:rPr>
            </a:br>
            <a:r>
              <a:rPr lang="en-US" sz="2000" b="0" dirty="0" err="1">
                <a:solidFill>
                  <a:srgbClr val="000000"/>
                </a:solidFill>
                <a:effectLst/>
                <a:latin typeface="Consolas" panose="020B0609020204030204" pitchFamily="49" charset="0"/>
              </a:rPr>
              <a:t>timeIt</a:t>
            </a:r>
            <a:r>
              <a:rPr lang="en-US" sz="2000" b="0" dirty="0">
                <a:solidFill>
                  <a:srgbClr val="000000"/>
                </a:solidFill>
                <a:effectLst/>
                <a:latin typeface="Consolas" panose="020B0609020204030204" pitchFamily="49" charset="0"/>
              </a:rPr>
              <a:t>(main)</a:t>
            </a:r>
          </a:p>
          <a:p>
            <a:pPr algn="l"/>
            <a:endParaRPr lang="en-US" sz="2000" b="0" dirty="0">
              <a:solidFill>
                <a:srgbClr val="000000"/>
              </a:solidFill>
              <a:effectLst/>
              <a:latin typeface="Consolas" panose="020B0609020204030204" pitchFamily="49" charset="0"/>
            </a:endParaRPr>
          </a:p>
        </p:txBody>
      </p:sp>
      <p:sp>
        <p:nvSpPr>
          <p:cNvPr id="11" name="Rectangle: Rounded Corners 10">
            <a:extLst>
              <a:ext uri="{FF2B5EF4-FFF2-40B4-BE49-F238E27FC236}">
                <a16:creationId xmlns:a16="http://schemas.microsoft.com/office/drawing/2014/main" id="{3A1A2B3D-50BE-3B83-D716-F6FF92A3781B}"/>
              </a:ext>
            </a:extLst>
          </p:cNvPr>
          <p:cNvSpPr/>
          <p:nvPr/>
        </p:nvSpPr>
        <p:spPr>
          <a:xfrm>
            <a:off x="6451176" y="136525"/>
            <a:ext cx="5180920"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/Slides/</a:t>
            </a:r>
            <a:r>
              <a:rPr lang="en-US" sz="2400" dirty="0" err="1">
                <a:solidFill>
                  <a:schemeClr val="tx1"/>
                </a:solidFill>
              </a:rPr>
              <a:t>oneRequest.ts</a:t>
            </a:r>
            <a:endParaRPr lang="en-US" sz="2400" dirty="0">
              <a:solidFill>
                <a:schemeClr val="tx1"/>
              </a:solidFill>
            </a:endParaRPr>
          </a:p>
        </p:txBody>
      </p:sp>
      <p:sp>
        <p:nvSpPr>
          <p:cNvPr id="4" name="TextBox 3">
            <a:extLst>
              <a:ext uri="{FF2B5EF4-FFF2-40B4-BE49-F238E27FC236}">
                <a16:creationId xmlns:a16="http://schemas.microsoft.com/office/drawing/2014/main" id="{0A9DC6B3-C52B-0E35-E5BE-5239B6039A57}"/>
              </a:ext>
            </a:extLst>
          </p:cNvPr>
          <p:cNvSpPr txBox="1"/>
          <p:nvPr/>
        </p:nvSpPr>
        <p:spPr>
          <a:xfrm>
            <a:off x="7234475" y="4628324"/>
            <a:ext cx="4745491" cy="2212691"/>
          </a:xfrm>
          <a:prstGeom prst="rect">
            <a:avLst/>
          </a:prstGeom>
          <a:solidFill>
            <a:schemeClr val="bg1">
              <a:alpha val="96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sz="2000" dirty="0">
                <a:solidFill>
                  <a:schemeClr val="tx1"/>
                </a:solidFill>
                <a:latin typeface="Verdana" panose="020B0604030504040204" pitchFamily="34" charset="0"/>
                <a:ea typeface="Verdana" panose="020B0604030504040204" pitchFamily="34" charset="0"/>
              </a:rPr>
              <a:t>$ node </a:t>
            </a:r>
            <a:r>
              <a:rPr lang="en-US" sz="2000" dirty="0" err="1">
                <a:solidFill>
                  <a:schemeClr val="tx1"/>
                </a:solidFill>
                <a:latin typeface="Verdana" panose="020B0604030504040204" pitchFamily="34" charset="0"/>
                <a:ea typeface="Verdana" panose="020B0604030504040204" pitchFamily="34" charset="0"/>
              </a:rPr>
              <a:t>oneRequest.ts</a:t>
            </a:r>
            <a:endParaRPr lang="en-US" sz="2000" dirty="0">
              <a:solidFill>
                <a:schemeClr val="tx1"/>
              </a:solidFill>
              <a:latin typeface="Verdana" panose="020B0604030504040204" pitchFamily="34" charset="0"/>
              <a:ea typeface="Verdana" panose="020B0604030504040204" pitchFamily="34" charset="0"/>
            </a:endParaRPr>
          </a:p>
          <a:p>
            <a:pPr algn="l"/>
            <a:r>
              <a:rPr lang="en-US" sz="2000" dirty="0">
                <a:solidFill>
                  <a:schemeClr val="tx1"/>
                </a:solidFill>
                <a:latin typeface="Verdana" panose="020B0604030504040204" pitchFamily="34" charset="0"/>
                <a:ea typeface="Verdana" panose="020B0604030504040204" pitchFamily="34" charset="0"/>
              </a:rPr>
              <a:t>main started</a:t>
            </a:r>
          </a:p>
          <a:p>
            <a:pPr algn="l"/>
            <a:r>
              <a:rPr lang="en-US" sz="2000" dirty="0" err="1">
                <a:solidFill>
                  <a:schemeClr val="tx1"/>
                </a:solidFill>
                <a:latin typeface="Verdana" panose="020B0604030504040204" pitchFamily="34" charset="0"/>
                <a:ea typeface="Verdana" panose="020B0604030504040204" pitchFamily="34" charset="0"/>
              </a:rPr>
              <a:t>fakeRequest</a:t>
            </a:r>
            <a:r>
              <a:rPr lang="en-US" sz="2000" dirty="0">
                <a:solidFill>
                  <a:schemeClr val="tx1"/>
                </a:solidFill>
                <a:latin typeface="Verdana" panose="020B0604030504040204" pitchFamily="34" charset="0"/>
                <a:ea typeface="Verdana" panose="020B0604030504040204" pitchFamily="34" charset="0"/>
              </a:rPr>
              <a:t> received request: 32</a:t>
            </a:r>
          </a:p>
          <a:p>
            <a:pPr algn="l"/>
            <a:r>
              <a:rPr lang="en-US" sz="2000" dirty="0">
                <a:solidFill>
                  <a:schemeClr val="tx1"/>
                </a:solidFill>
                <a:latin typeface="Verdana" panose="020B0604030504040204" pitchFamily="34" charset="0"/>
                <a:ea typeface="Verdana" panose="020B0604030504040204" pitchFamily="34" charset="0"/>
              </a:rPr>
              <a:t>time passes....</a:t>
            </a:r>
          </a:p>
          <a:p>
            <a:pPr algn="l"/>
            <a:r>
              <a:rPr lang="en-US" sz="2000" dirty="0" err="1">
                <a:solidFill>
                  <a:schemeClr val="tx1"/>
                </a:solidFill>
                <a:latin typeface="Verdana" panose="020B0604030504040204" pitchFamily="34" charset="0"/>
                <a:ea typeface="Verdana" panose="020B0604030504040204" pitchFamily="34" charset="0"/>
              </a:rPr>
              <a:t>fakeRequest</a:t>
            </a:r>
            <a:r>
              <a:rPr lang="en-US" sz="2000" dirty="0">
                <a:solidFill>
                  <a:schemeClr val="tx1"/>
                </a:solidFill>
                <a:latin typeface="Verdana" panose="020B0604030504040204" pitchFamily="34" charset="0"/>
                <a:ea typeface="Verdana" panose="020B0604030504040204" pitchFamily="34" charset="0"/>
              </a:rPr>
              <a:t>(32) returned: 42</a:t>
            </a:r>
          </a:p>
          <a:p>
            <a:pPr algn="l"/>
            <a:r>
              <a:rPr lang="en-US" sz="2000" dirty="0">
                <a:solidFill>
                  <a:schemeClr val="tx1"/>
                </a:solidFill>
                <a:latin typeface="Verdana" panose="020B0604030504040204" pitchFamily="34" charset="0"/>
                <a:ea typeface="Verdana" panose="020B0604030504040204" pitchFamily="34" charset="0"/>
              </a:rPr>
              <a:t>main done</a:t>
            </a:r>
          </a:p>
          <a:p>
            <a:pPr algn="l"/>
            <a:r>
              <a:rPr lang="en-US" sz="2000" dirty="0">
                <a:solidFill>
                  <a:schemeClr val="tx1"/>
                </a:solidFill>
                <a:latin typeface="Verdana" panose="020B0604030504040204" pitchFamily="34" charset="0"/>
                <a:ea typeface="Verdana" panose="020B0604030504040204" pitchFamily="34" charset="0"/>
              </a:rPr>
              <a:t>1015.98 msec</a:t>
            </a:r>
          </a:p>
        </p:txBody>
      </p:sp>
    </p:spTree>
    <p:extLst>
      <p:ext uri="{BB962C8B-B14F-4D97-AF65-F5344CB8AC3E}">
        <p14:creationId xmlns:p14="http://schemas.microsoft.com/office/powerpoint/2010/main" val="684796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allAtOnce"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ABDB4-C95D-747A-108A-C4968AAEEF7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34B6A07-2A12-D8A4-1835-601899BB1695}"/>
              </a:ext>
            </a:extLst>
          </p:cNvPr>
          <p:cNvSpPr txBox="1"/>
          <p:nvPr/>
        </p:nvSpPr>
        <p:spPr>
          <a:xfrm>
            <a:off x="736600" y="1350065"/>
            <a:ext cx="6038773" cy="2308324"/>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l"/>
            <a:r>
              <a:rPr lang="en-US" b="0" dirty="0">
                <a:solidFill>
                  <a:srgbClr val="0000FF"/>
                </a:solidFill>
                <a:effectLst/>
                <a:latin typeface="Consolas" panose="020B0609020204030204" pitchFamily="49" charset="0"/>
              </a:rPr>
              <a:t>import</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axios</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from</a:t>
            </a:r>
            <a:r>
              <a:rPr lang="en-US" b="0" dirty="0">
                <a:solidFill>
                  <a:srgbClr val="000000"/>
                </a:solidFill>
                <a:effectLst/>
                <a:latin typeface="Consolas" panose="020B0609020204030204" pitchFamily="49" charset="0"/>
              </a:rPr>
              <a:t> </a:t>
            </a:r>
            <a:r>
              <a:rPr lang="en-US" b="0" dirty="0">
                <a:solidFill>
                  <a:srgbClr val="A31515"/>
                </a:solidFill>
                <a:effectLst/>
                <a:latin typeface="Consolas" panose="020B0609020204030204" pitchFamily="49" charset="0"/>
              </a:rPr>
              <a:t>'</a:t>
            </a:r>
            <a:r>
              <a:rPr lang="en-US" b="0" dirty="0" err="1">
                <a:solidFill>
                  <a:srgbClr val="A31515"/>
                </a:solidFill>
                <a:effectLst/>
                <a:latin typeface="Consolas" panose="020B0609020204030204" pitchFamily="49" charset="0"/>
              </a:rPr>
              <a:t>axios</a:t>
            </a:r>
            <a:r>
              <a:rPr lang="en-US" b="0" dirty="0">
                <a:solidFill>
                  <a:srgbClr val="A31515"/>
                </a:solidFill>
                <a:effectLst/>
                <a:latin typeface="Consolas" panose="020B0609020204030204" pitchFamily="49" charset="0"/>
              </a:rPr>
              <a:t>'</a:t>
            </a:r>
            <a:r>
              <a:rPr lang="en-US" b="0" dirty="0">
                <a:solidFill>
                  <a:srgbClr val="000000"/>
                </a:solidFill>
                <a:effectLst/>
                <a:latin typeface="Consolas" panose="020B0609020204030204" pitchFamily="49" charset="0"/>
              </a:rPr>
              <a:t>;</a:t>
            </a:r>
            <a:br>
              <a:rPr lang="en-US" b="0" dirty="0">
                <a:solidFill>
                  <a:srgbClr val="000000"/>
                </a:solidFill>
                <a:effectLst/>
                <a:latin typeface="Consolas" panose="020B0609020204030204" pitchFamily="49" charset="0"/>
              </a:rPr>
            </a:br>
            <a:r>
              <a:rPr lang="en-US" b="0" dirty="0">
                <a:solidFill>
                  <a:srgbClr val="0000FF"/>
                </a:solidFill>
                <a:effectLst/>
                <a:latin typeface="Consolas" panose="020B0609020204030204" pitchFamily="49" charset="0"/>
              </a:rPr>
              <a:t>export</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async</a:t>
            </a:r>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makeRequest</a:t>
            </a:r>
            <a:r>
              <a:rPr lang="en-US" b="0" dirty="0">
                <a:solidFill>
                  <a:srgbClr val="000000"/>
                </a:solidFill>
                <a:effectLst/>
                <a:latin typeface="Consolas" panose="020B0609020204030204" pitchFamily="49" charset="0"/>
              </a:rPr>
              <a:t>(</a:t>
            </a:r>
            <a:r>
              <a:rPr lang="en-US" b="0" dirty="0" err="1">
                <a:solidFill>
                  <a:srgbClr val="000000"/>
                </a:solidFill>
                <a:effectLst/>
                <a:latin typeface="Consolas" panose="020B0609020204030204" pitchFamily="49" charset="0"/>
              </a:rPr>
              <a:t>requestNumber:number</a:t>
            </a:r>
            <a:r>
              <a:rPr lang="en-US" b="0" dirty="0">
                <a:solidFill>
                  <a:srgbClr val="000000"/>
                </a:solidFill>
                <a:effectLst/>
                <a:latin typeface="Consolas" panose="020B0609020204030204" pitchFamily="49" charset="0"/>
              </a:rPr>
              <a:t>) {</a:t>
            </a:r>
          </a:p>
          <a:p>
            <a:pPr algn="l"/>
            <a:r>
              <a:rPr lang="en-US" b="0" dirty="0">
                <a:solidFill>
                  <a:srgbClr val="000000"/>
                </a:solidFill>
                <a:effectLst/>
                <a:latin typeface="Consolas" panose="020B0609020204030204" pitchFamily="49" charset="0"/>
              </a:rPr>
              <a:t>    console.log(</a:t>
            </a:r>
            <a:r>
              <a:rPr lang="en-US" b="0" dirty="0">
                <a:solidFill>
                  <a:srgbClr val="A31515"/>
                </a:solidFill>
                <a:effectLst/>
                <a:latin typeface="Consolas" panose="020B0609020204030204" pitchFamily="49" charset="0"/>
              </a:rPr>
              <a:t>`starting </a:t>
            </a:r>
            <a:r>
              <a:rPr lang="en-US" b="0" dirty="0" err="1">
                <a:solidFill>
                  <a:srgbClr val="A31515"/>
                </a:solidFill>
                <a:effectLst/>
                <a:latin typeface="Consolas" panose="020B0609020204030204" pitchFamily="49" charset="0"/>
              </a:rPr>
              <a:t>makeRequest</a:t>
            </a:r>
            <a:r>
              <a:rPr lang="en-US" b="0" dirty="0">
                <a:solidFill>
                  <a:srgbClr val="A31515"/>
                </a:solidFill>
                <a:effectLst/>
                <a:latin typeface="Consolas" panose="020B0609020204030204" pitchFamily="49" charset="0"/>
              </a:rPr>
              <a:t>(</a:t>
            </a:r>
            <a:r>
              <a:rPr lang="en-US" b="0" dirty="0">
                <a:solidFill>
                  <a:srgbClr val="0000FF"/>
                </a:solidFill>
                <a:effectLst/>
                <a:latin typeface="Consolas" panose="020B0609020204030204" pitchFamily="49" charset="0"/>
              </a:rPr>
              <a:t>${</a:t>
            </a:r>
            <a:r>
              <a:rPr lang="en-US" b="0" dirty="0" err="1">
                <a:solidFill>
                  <a:srgbClr val="000000"/>
                </a:solidFill>
                <a:effectLst/>
                <a:latin typeface="Consolas" panose="020B0609020204030204" pitchFamily="49" charset="0"/>
              </a:rPr>
              <a:t>requestNumber</a:t>
            </a:r>
            <a:r>
              <a:rPr lang="en-US" b="0" dirty="0">
                <a:solidFill>
                  <a:srgbClr val="0000FF"/>
                </a:solidFill>
                <a:effectLst/>
                <a:latin typeface="Consolas" panose="020B0609020204030204" pitchFamily="49" charset="0"/>
              </a:rPr>
              <a:t>}</a:t>
            </a:r>
            <a:r>
              <a:rPr lang="en-US" b="0" dirty="0">
                <a:solidFill>
                  <a:srgbClr val="A31515"/>
                </a:solidFill>
                <a:effectLst/>
                <a:latin typeface="Consolas" panose="020B0609020204030204" pitchFamily="49" charset="0"/>
              </a:rPr>
              <a:t>)`</a:t>
            </a:r>
            <a:r>
              <a:rPr lang="en-US" b="0" dirty="0">
                <a:solidFill>
                  <a:srgbClr val="000000"/>
                </a:solidFill>
                <a:effectLst/>
                <a:latin typeface="Consolas" panose="020B0609020204030204" pitchFamily="49" charset="0"/>
              </a:rPr>
              <a:t>);</a:t>
            </a:r>
          </a:p>
          <a:p>
            <a:pPr algn="l"/>
            <a:r>
              <a:rPr lang="en-US" b="0" dirty="0">
                <a:solidFill>
                  <a:srgbClr val="000000"/>
                </a:solidFill>
                <a:effectLst/>
                <a:latin typeface="Consolas" panose="020B0609020204030204" pitchFamily="49" charset="0"/>
              </a:rPr>
              <a:t>    </a:t>
            </a:r>
            <a:r>
              <a:rPr lang="en-US" b="0" dirty="0">
                <a:solidFill>
                  <a:srgbClr val="0000FF"/>
                </a:solidFill>
                <a:effectLst/>
                <a:latin typeface="Consolas" panose="020B0609020204030204" pitchFamily="49" charset="0"/>
              </a:rPr>
              <a:t>const</a:t>
            </a:r>
            <a:r>
              <a:rPr lang="en-US" b="0" dirty="0">
                <a:solidFill>
                  <a:srgbClr val="000000"/>
                </a:solidFill>
                <a:effectLst/>
                <a:latin typeface="Consolas" panose="020B0609020204030204" pitchFamily="49" charset="0"/>
              </a:rPr>
              <a:t> response = </a:t>
            </a:r>
            <a:r>
              <a:rPr lang="en-US" b="0" dirty="0">
                <a:solidFill>
                  <a:srgbClr val="0000FF"/>
                </a:solidFill>
                <a:effectLst/>
                <a:latin typeface="Consolas" panose="020B0609020204030204" pitchFamily="49" charset="0"/>
              </a:rPr>
              <a:t>await</a:t>
            </a:r>
            <a:r>
              <a:rPr lang="en-US" b="0" dirty="0">
                <a:solidFill>
                  <a:srgbClr val="000000"/>
                </a:solidFill>
                <a:effectLst/>
                <a:latin typeface="Consolas" panose="020B0609020204030204" pitchFamily="49" charset="0"/>
              </a:rPr>
              <a:t> </a:t>
            </a:r>
            <a:r>
              <a:rPr lang="en-US" dirty="0">
                <a:solidFill>
                  <a:srgbClr val="000000"/>
                </a:solidFill>
                <a:latin typeface="Consolas" panose="020B0609020204030204" pitchFamily="49" charset="0"/>
              </a:rPr>
              <a:t>fetch(</a:t>
            </a:r>
            <a:r>
              <a:rPr lang="en-US" dirty="0">
                <a:solidFill>
                  <a:srgbClr val="A31515"/>
                </a:solidFill>
                <a:latin typeface="Consolas" panose="020B0609020204030204" pitchFamily="49" charset="0"/>
              </a:rPr>
              <a:t>'https://rest-</a:t>
            </a:r>
            <a:r>
              <a:rPr lang="en-US" dirty="0" err="1">
                <a:solidFill>
                  <a:srgbClr val="A31515"/>
                </a:solidFill>
                <a:latin typeface="Consolas" panose="020B0609020204030204" pitchFamily="49" charset="0"/>
              </a:rPr>
              <a:t>example.covey.town</a:t>
            </a:r>
            <a:r>
              <a:rPr lang="en-US" dirty="0">
                <a:solidFill>
                  <a:srgbClr val="A31515"/>
                </a:solidFill>
                <a:latin typeface="Consolas" panose="020B0609020204030204" pitchFamily="49" charset="0"/>
              </a:rPr>
              <a:t>'</a:t>
            </a:r>
            <a:r>
              <a:rPr lang="en-US" dirty="0">
                <a:solidFill>
                  <a:srgbClr val="000000"/>
                </a:solidFill>
                <a:latin typeface="Consolas" panose="020B0609020204030204" pitchFamily="49" charset="0"/>
              </a:rPr>
              <a:t>);</a:t>
            </a:r>
            <a:endParaRPr lang="en-US" b="0" dirty="0">
              <a:solidFill>
                <a:srgbClr val="000000"/>
              </a:solidFill>
              <a:effectLst/>
              <a:latin typeface="Consolas" panose="020B0609020204030204" pitchFamily="49" charset="0"/>
            </a:endParaRPr>
          </a:p>
          <a:p>
            <a:pPr algn="l"/>
            <a:r>
              <a:rPr lang="en-US" b="0" dirty="0">
                <a:solidFill>
                  <a:srgbClr val="000000"/>
                </a:solidFill>
                <a:effectLst/>
                <a:latin typeface="Consolas" panose="020B0609020204030204" pitchFamily="49" charset="0"/>
              </a:rPr>
              <a:t>    console.log(</a:t>
            </a:r>
            <a:r>
              <a:rPr lang="en-US" b="0" dirty="0">
                <a:solidFill>
                  <a:srgbClr val="A31515"/>
                </a:solidFill>
                <a:effectLst/>
                <a:latin typeface="Consolas" panose="020B0609020204030204" pitchFamily="49" charset="0"/>
              </a:rPr>
              <a:t>`request:</a:t>
            </a:r>
            <a:r>
              <a:rPr lang="en-US" b="0" dirty="0">
                <a:solidFill>
                  <a:srgbClr val="0000FF"/>
                </a:solidFill>
                <a:effectLst/>
                <a:latin typeface="Consolas" panose="020B0609020204030204" pitchFamily="49" charset="0"/>
              </a:rPr>
              <a:t>${</a:t>
            </a:r>
            <a:r>
              <a:rPr lang="en-US" b="0" dirty="0" err="1">
                <a:solidFill>
                  <a:srgbClr val="000000"/>
                </a:solidFill>
                <a:effectLst/>
                <a:latin typeface="Consolas" panose="020B0609020204030204" pitchFamily="49" charset="0"/>
              </a:rPr>
              <a:t>requestNumber</a:t>
            </a:r>
            <a:r>
              <a:rPr lang="en-US" b="0" dirty="0">
                <a:solidFill>
                  <a:srgbClr val="0000FF"/>
                </a:solidFill>
                <a:effectLst/>
                <a:latin typeface="Consolas" panose="020B0609020204030204" pitchFamily="49" charset="0"/>
              </a:rPr>
              <a:t>}</a:t>
            </a:r>
            <a:r>
              <a:rPr lang="en-US" b="0" dirty="0">
                <a:solidFill>
                  <a:srgbClr val="A31515"/>
                </a:solidFill>
                <a:effectLst/>
                <a:latin typeface="Consolas" panose="020B0609020204030204" pitchFamily="49" charset="0"/>
              </a:rPr>
              <a:t> returned`</a:t>
            </a:r>
            <a:r>
              <a:rPr lang="en-US" b="0" dirty="0">
                <a:solidFill>
                  <a:srgbClr val="000000"/>
                </a:solidFill>
                <a:effectLst/>
                <a:latin typeface="Consolas" panose="020B0609020204030204" pitchFamily="49" charset="0"/>
              </a:rPr>
              <a:t>);</a:t>
            </a:r>
          </a:p>
          <a:p>
            <a:pPr algn="l"/>
            <a:r>
              <a:rPr lang="en-US" b="0" dirty="0">
                <a:solidFill>
                  <a:srgbClr val="000000"/>
                </a:solidFill>
                <a:effectLst/>
                <a:latin typeface="Consolas" panose="020B0609020204030204" pitchFamily="49" charset="0"/>
              </a:rPr>
              <a:t>}</a:t>
            </a:r>
            <a:br>
              <a:rPr lang="en-US" b="0" dirty="0">
                <a:solidFill>
                  <a:srgbClr val="000000"/>
                </a:solidFill>
                <a:effectLst/>
                <a:latin typeface="Consolas" panose="020B0609020204030204" pitchFamily="49" charset="0"/>
              </a:rPr>
            </a:br>
            <a:r>
              <a:rPr lang="en-US" b="0" dirty="0">
                <a:solidFill>
                  <a:srgbClr val="0000FF"/>
                </a:solidFill>
                <a:effectLst/>
                <a:latin typeface="Consolas" panose="020B0609020204030204" pitchFamily="49" charset="0"/>
              </a:rPr>
              <a:t>function</a:t>
            </a:r>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makeOneRequest</a:t>
            </a:r>
            <a:r>
              <a:rPr lang="en-US" b="0" dirty="0">
                <a:solidFill>
                  <a:srgbClr val="000000"/>
                </a:solidFill>
                <a:effectLst/>
                <a:latin typeface="Consolas" panose="020B0609020204030204" pitchFamily="49" charset="0"/>
              </a:rPr>
              <a:t>() {</a:t>
            </a:r>
          </a:p>
          <a:p>
            <a:pPr algn="l"/>
            <a:r>
              <a:rPr lang="en-US" b="0" dirty="0">
                <a:solidFill>
                  <a:srgbClr val="000000"/>
                </a:solidFill>
                <a:effectLst/>
                <a:latin typeface="Consolas" panose="020B0609020204030204" pitchFamily="49" charset="0"/>
              </a:rPr>
              <a:t>  console.log(</a:t>
            </a:r>
            <a:r>
              <a:rPr lang="en-US" b="0" dirty="0">
                <a:solidFill>
                  <a:srgbClr val="A31515"/>
                </a:solidFill>
                <a:effectLst/>
                <a:latin typeface="Consolas" panose="020B0609020204030204" pitchFamily="49" charset="0"/>
              </a:rPr>
              <a:t>'starting </a:t>
            </a:r>
            <a:r>
              <a:rPr lang="en-US" b="0" dirty="0" err="1">
                <a:solidFill>
                  <a:srgbClr val="A31515"/>
                </a:solidFill>
                <a:effectLst/>
                <a:latin typeface="Consolas" panose="020B0609020204030204" pitchFamily="49" charset="0"/>
              </a:rPr>
              <a:t>makeOneRequest</a:t>
            </a:r>
            <a:r>
              <a:rPr lang="en-US" b="0" dirty="0">
                <a:solidFill>
                  <a:srgbClr val="A31515"/>
                </a:solidFill>
                <a:effectLst/>
                <a:latin typeface="Consolas" panose="020B0609020204030204" pitchFamily="49" charset="0"/>
              </a:rPr>
              <a:t>'</a:t>
            </a:r>
            <a:r>
              <a:rPr lang="en-US" b="0" dirty="0">
                <a:solidFill>
                  <a:srgbClr val="000000"/>
                </a:solidFill>
                <a:effectLst/>
                <a:latin typeface="Consolas" panose="020B0609020204030204" pitchFamily="49" charset="0"/>
              </a:rPr>
              <a:t>);</a:t>
            </a:r>
          </a:p>
          <a:p>
            <a:pPr algn="l"/>
            <a:r>
              <a:rPr lang="en-US" b="0" dirty="0">
                <a:solidFill>
                  <a:srgbClr val="000000"/>
                </a:solidFill>
                <a:effectLst/>
                <a:latin typeface="Consolas" panose="020B0609020204030204" pitchFamily="49" charset="0"/>
              </a:rPr>
              <a:t>  </a:t>
            </a:r>
            <a:r>
              <a:rPr lang="en-US" b="0" dirty="0" err="1">
                <a:solidFill>
                  <a:srgbClr val="000000"/>
                </a:solidFill>
                <a:effectLst/>
                <a:latin typeface="Consolas" panose="020B0609020204030204" pitchFamily="49" charset="0"/>
              </a:rPr>
              <a:t>makeRequest</a:t>
            </a:r>
            <a:r>
              <a:rPr lang="en-US" b="0" dirty="0">
                <a:solidFill>
                  <a:srgbClr val="000000"/>
                </a:solidFill>
                <a:effectLst/>
                <a:latin typeface="Consolas" panose="020B0609020204030204" pitchFamily="49" charset="0"/>
              </a:rPr>
              <a:t>(</a:t>
            </a:r>
            <a:r>
              <a:rPr lang="en-US" b="0" dirty="0">
                <a:solidFill>
                  <a:srgbClr val="098658"/>
                </a:solidFill>
                <a:effectLst/>
                <a:latin typeface="Consolas" panose="020B0609020204030204" pitchFamily="49" charset="0"/>
              </a:rPr>
              <a:t>100</a:t>
            </a:r>
            <a:r>
              <a:rPr lang="en-US" b="0" dirty="0">
                <a:solidFill>
                  <a:srgbClr val="000000"/>
                </a:solidFill>
                <a:effectLst/>
                <a:latin typeface="Consolas" panose="020B0609020204030204" pitchFamily="49" charset="0"/>
              </a:rPr>
              <a:t>);</a:t>
            </a:r>
          </a:p>
          <a:p>
            <a:pPr algn="l"/>
            <a:r>
              <a:rPr lang="en-US" b="0" dirty="0">
                <a:solidFill>
                  <a:srgbClr val="000000"/>
                </a:solidFill>
                <a:effectLst/>
                <a:latin typeface="Consolas" panose="020B0609020204030204" pitchFamily="49" charset="0"/>
              </a:rPr>
              <a:t>  console.log(</a:t>
            </a:r>
            <a:r>
              <a:rPr lang="en-US" b="0" dirty="0">
                <a:solidFill>
                  <a:srgbClr val="A31515"/>
                </a:solidFill>
                <a:effectLst/>
                <a:latin typeface="Consolas" panose="020B0609020204030204" pitchFamily="49" charset="0"/>
              </a:rPr>
              <a:t>'</a:t>
            </a:r>
            <a:r>
              <a:rPr lang="en-US" b="0" dirty="0" err="1">
                <a:solidFill>
                  <a:srgbClr val="A31515"/>
                </a:solidFill>
                <a:effectLst/>
                <a:latin typeface="Consolas" panose="020B0609020204030204" pitchFamily="49" charset="0"/>
              </a:rPr>
              <a:t>makeOneRequest</a:t>
            </a:r>
            <a:r>
              <a:rPr lang="en-US" b="0" dirty="0">
                <a:solidFill>
                  <a:srgbClr val="A31515"/>
                </a:solidFill>
                <a:effectLst/>
                <a:latin typeface="Consolas" panose="020B0609020204030204" pitchFamily="49" charset="0"/>
              </a:rPr>
              <a:t> finished'</a:t>
            </a:r>
            <a:r>
              <a:rPr lang="en-US" b="0" dirty="0">
                <a:solidFill>
                  <a:srgbClr val="000000"/>
                </a:solidFill>
                <a:effectLst/>
                <a:latin typeface="Consolas" panose="020B0609020204030204" pitchFamily="49" charset="0"/>
              </a:rPr>
              <a:t>);</a:t>
            </a:r>
          </a:p>
          <a:p>
            <a:pPr algn="l"/>
            <a:r>
              <a:rPr lang="en-US" b="0" dirty="0">
                <a:solidFill>
                  <a:srgbClr val="000000"/>
                </a:solidFill>
                <a:effectLst/>
                <a:latin typeface="Consolas" panose="020B0609020204030204" pitchFamily="49" charset="0"/>
              </a:rPr>
              <a:t>}</a:t>
            </a:r>
            <a:br>
              <a:rPr lang="en-US" b="0" dirty="0">
                <a:solidFill>
                  <a:srgbClr val="000000"/>
                </a:solidFill>
                <a:effectLst/>
                <a:latin typeface="Consolas" panose="020B0609020204030204" pitchFamily="49" charset="0"/>
              </a:rPr>
            </a:br>
            <a:r>
              <a:rPr lang="en-US" b="0" dirty="0" err="1">
                <a:solidFill>
                  <a:srgbClr val="000000"/>
                </a:solidFill>
                <a:effectLst/>
                <a:latin typeface="Consolas" panose="020B0609020204030204" pitchFamily="49" charset="0"/>
              </a:rPr>
              <a:t>makeOneRequest</a:t>
            </a:r>
            <a:r>
              <a:rPr lang="en-US" b="0" dirty="0">
                <a:solidFill>
                  <a:srgbClr val="000000"/>
                </a:solidFill>
                <a:effectLst/>
                <a:latin typeface="Consolas" panose="020B0609020204030204" pitchFamily="49" charset="0"/>
              </a:rPr>
              <a:t>()</a:t>
            </a:r>
          </a:p>
        </p:txBody>
      </p:sp>
      <p:sp>
        <p:nvSpPr>
          <p:cNvPr id="2" name="Title 1">
            <a:extLst>
              <a:ext uri="{FF2B5EF4-FFF2-40B4-BE49-F238E27FC236}">
                <a16:creationId xmlns:a16="http://schemas.microsoft.com/office/drawing/2014/main" id="{73141DFE-EF50-9472-513F-7D041907034B}"/>
              </a:ext>
            </a:extLst>
          </p:cNvPr>
          <p:cNvSpPr>
            <a:spLocks noGrp="1"/>
          </p:cNvSpPr>
          <p:nvPr>
            <p:ph type="title"/>
          </p:nvPr>
        </p:nvSpPr>
        <p:spPr/>
        <p:txBody>
          <a:bodyPr/>
          <a:lstStyle/>
          <a:p>
            <a:r>
              <a:rPr lang="en-US" dirty="0"/>
              <a:t>Pattern for starting a concurrent computation using non-blocking I/O</a:t>
            </a:r>
          </a:p>
        </p:txBody>
      </p:sp>
      <p:sp>
        <p:nvSpPr>
          <p:cNvPr id="3" name="Slide Number Placeholder 2">
            <a:extLst>
              <a:ext uri="{FF2B5EF4-FFF2-40B4-BE49-F238E27FC236}">
                <a16:creationId xmlns:a16="http://schemas.microsoft.com/office/drawing/2014/main" id="{54863DDB-0777-B484-F419-ABCACFFAF74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 name="Picture 6">
            <a:extLst>
              <a:ext uri="{FF2B5EF4-FFF2-40B4-BE49-F238E27FC236}">
                <a16:creationId xmlns:a16="http://schemas.microsoft.com/office/drawing/2014/main" id="{F4380E14-CBDF-769D-49D8-47F3766414C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3693" y="2257854"/>
            <a:ext cx="7709232" cy="388774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5760D379-A385-4D52-A8EB-4A6BA1A07CC7}"/>
              </a:ext>
            </a:extLst>
          </p:cNvPr>
          <p:cNvSpPr/>
          <p:nvPr/>
        </p:nvSpPr>
        <p:spPr>
          <a:xfrm>
            <a:off x="4769126" y="4465500"/>
            <a:ext cx="1670967" cy="200407"/>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err="1">
                <a:solidFill>
                  <a:schemeClr val="tx1"/>
                </a:solidFill>
              </a:rPr>
              <a:t>makeOneRequest</a:t>
            </a:r>
            <a:endParaRPr lang="en-US" sz="1000" b="1" dirty="0">
              <a:solidFill>
                <a:schemeClr val="tx1"/>
              </a:solidFill>
            </a:endParaRPr>
          </a:p>
        </p:txBody>
      </p:sp>
      <p:sp>
        <p:nvSpPr>
          <p:cNvPr id="9" name="Rectangle: Rounded Corners 8">
            <a:extLst>
              <a:ext uri="{FF2B5EF4-FFF2-40B4-BE49-F238E27FC236}">
                <a16:creationId xmlns:a16="http://schemas.microsoft.com/office/drawing/2014/main" id="{3F3533D5-E97B-B272-3AC3-923CE07CBD77}"/>
              </a:ext>
            </a:extLst>
          </p:cNvPr>
          <p:cNvSpPr/>
          <p:nvPr/>
        </p:nvSpPr>
        <p:spPr>
          <a:xfrm>
            <a:off x="4649569" y="3900585"/>
            <a:ext cx="1910080" cy="198973"/>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console.log(‘starting </a:t>
            </a:r>
            <a:r>
              <a:rPr lang="en-US" sz="1000" b="1" dirty="0" err="1">
                <a:solidFill>
                  <a:schemeClr val="tx1"/>
                </a:solidFill>
              </a:rPr>
              <a:t>makeO</a:t>
            </a:r>
            <a:r>
              <a:rPr lang="en-US" sz="1000" b="1" dirty="0">
                <a:solidFill>
                  <a:schemeClr val="tx1"/>
                </a:solidFill>
              </a:rPr>
              <a:t> …’);</a:t>
            </a:r>
          </a:p>
        </p:txBody>
      </p:sp>
      <p:sp>
        <p:nvSpPr>
          <p:cNvPr id="10" name="Rectangle: Rounded Corners 9">
            <a:extLst>
              <a:ext uri="{FF2B5EF4-FFF2-40B4-BE49-F238E27FC236}">
                <a16:creationId xmlns:a16="http://schemas.microsoft.com/office/drawing/2014/main" id="{C164A038-E026-7100-D602-3B556B734A35}"/>
              </a:ext>
            </a:extLst>
          </p:cNvPr>
          <p:cNvSpPr/>
          <p:nvPr/>
        </p:nvSpPr>
        <p:spPr>
          <a:xfrm>
            <a:off x="4708972" y="3899151"/>
            <a:ext cx="1670967" cy="200407"/>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err="1">
                <a:solidFill>
                  <a:schemeClr val="tx1"/>
                </a:solidFill>
              </a:rPr>
              <a:t>makeRequest</a:t>
            </a:r>
            <a:r>
              <a:rPr lang="en-US" sz="1000" b="1" dirty="0">
                <a:solidFill>
                  <a:schemeClr val="tx1"/>
                </a:solidFill>
              </a:rPr>
              <a:t> (100)</a:t>
            </a:r>
          </a:p>
        </p:txBody>
      </p:sp>
      <p:sp>
        <p:nvSpPr>
          <p:cNvPr id="11" name="Rectangle: Rounded Corners 10">
            <a:extLst>
              <a:ext uri="{FF2B5EF4-FFF2-40B4-BE49-F238E27FC236}">
                <a16:creationId xmlns:a16="http://schemas.microsoft.com/office/drawing/2014/main" id="{CB491174-BD18-54EA-3F12-C6FA733B5B3F}"/>
              </a:ext>
            </a:extLst>
          </p:cNvPr>
          <p:cNvSpPr/>
          <p:nvPr/>
        </p:nvSpPr>
        <p:spPr>
          <a:xfrm>
            <a:off x="4649570" y="3352716"/>
            <a:ext cx="1910079" cy="200407"/>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console.log (‘starting </a:t>
            </a:r>
            <a:r>
              <a:rPr lang="en-US" sz="1000" b="1" dirty="0" err="1">
                <a:solidFill>
                  <a:schemeClr val="tx1"/>
                </a:solidFill>
              </a:rPr>
              <a:t>makeR</a:t>
            </a:r>
            <a:r>
              <a:rPr lang="en-US" sz="1000" b="1" dirty="0">
                <a:solidFill>
                  <a:schemeClr val="tx1"/>
                </a:solidFill>
              </a:rPr>
              <a:t>…’)</a:t>
            </a:r>
          </a:p>
        </p:txBody>
      </p:sp>
      <p:sp>
        <p:nvSpPr>
          <p:cNvPr id="12" name="Rectangle: Rounded Corners 11">
            <a:extLst>
              <a:ext uri="{FF2B5EF4-FFF2-40B4-BE49-F238E27FC236}">
                <a16:creationId xmlns:a16="http://schemas.microsoft.com/office/drawing/2014/main" id="{9F981C7D-3A9A-EF8A-C287-5B2922A612F5}"/>
              </a:ext>
            </a:extLst>
          </p:cNvPr>
          <p:cNvSpPr/>
          <p:nvPr/>
        </p:nvSpPr>
        <p:spPr>
          <a:xfrm>
            <a:off x="4649570" y="3360619"/>
            <a:ext cx="1910079" cy="200407"/>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000000"/>
                </a:solidFill>
                <a:latin typeface="Consolas" panose="020B0609020204030204" pitchFamily="49" charset="0"/>
              </a:rPr>
              <a:t>fetch(</a:t>
            </a:r>
            <a:r>
              <a:rPr lang="en-US" sz="1000" dirty="0">
                <a:solidFill>
                  <a:srgbClr val="A31515"/>
                </a:solidFill>
                <a:latin typeface="Consolas" panose="020B0609020204030204" pitchFamily="49" charset="0"/>
              </a:rPr>
              <a:t>'https://rest…'</a:t>
            </a:r>
            <a:r>
              <a:rPr lang="en-US" sz="1000" dirty="0">
                <a:solidFill>
                  <a:srgbClr val="000000"/>
                </a:solidFill>
                <a:latin typeface="Consolas" panose="020B0609020204030204" pitchFamily="49" charset="0"/>
              </a:rPr>
              <a:t>);</a:t>
            </a:r>
            <a:endParaRPr lang="en-US" sz="1000" b="1" dirty="0">
              <a:solidFill>
                <a:schemeClr val="tx1"/>
              </a:solidFill>
            </a:endParaRPr>
          </a:p>
        </p:txBody>
      </p:sp>
      <p:sp>
        <p:nvSpPr>
          <p:cNvPr id="14" name="Rectangle: Rounded Corners 13">
            <a:extLst>
              <a:ext uri="{FF2B5EF4-FFF2-40B4-BE49-F238E27FC236}">
                <a16:creationId xmlns:a16="http://schemas.microsoft.com/office/drawing/2014/main" id="{5309F37F-DA2B-749A-E0E9-CA6459915522}"/>
              </a:ext>
            </a:extLst>
          </p:cNvPr>
          <p:cNvSpPr/>
          <p:nvPr/>
        </p:nvSpPr>
        <p:spPr>
          <a:xfrm>
            <a:off x="7752863" y="6149245"/>
            <a:ext cx="1670967" cy="200407"/>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Response from fetch</a:t>
            </a:r>
          </a:p>
        </p:txBody>
      </p:sp>
      <p:sp>
        <p:nvSpPr>
          <p:cNvPr id="15" name="Rectangle: Rounded Corners 14">
            <a:extLst>
              <a:ext uri="{FF2B5EF4-FFF2-40B4-BE49-F238E27FC236}">
                <a16:creationId xmlns:a16="http://schemas.microsoft.com/office/drawing/2014/main" id="{BF63D65E-B8FF-3D04-667F-F9FEC36B26FC}"/>
              </a:ext>
            </a:extLst>
          </p:cNvPr>
          <p:cNvSpPr/>
          <p:nvPr/>
        </p:nvSpPr>
        <p:spPr>
          <a:xfrm>
            <a:off x="6945526" y="4177739"/>
            <a:ext cx="698911" cy="365125"/>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P1</a:t>
            </a:r>
          </a:p>
        </p:txBody>
      </p:sp>
      <p:sp>
        <p:nvSpPr>
          <p:cNvPr id="7" name="Rectangle: Rounded Corners 6">
            <a:extLst>
              <a:ext uri="{FF2B5EF4-FFF2-40B4-BE49-F238E27FC236}">
                <a16:creationId xmlns:a16="http://schemas.microsoft.com/office/drawing/2014/main" id="{450FBC82-74B9-EDE2-694A-24D730DE5507}"/>
              </a:ext>
            </a:extLst>
          </p:cNvPr>
          <p:cNvSpPr/>
          <p:nvPr/>
        </p:nvSpPr>
        <p:spPr>
          <a:xfrm>
            <a:off x="4645541" y="3884537"/>
            <a:ext cx="1910080" cy="254271"/>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console.log(‘</a:t>
            </a:r>
            <a:r>
              <a:rPr lang="en-US" sz="1000" b="1" dirty="0" err="1">
                <a:solidFill>
                  <a:schemeClr val="tx1"/>
                </a:solidFill>
              </a:rPr>
              <a:t>makeO</a:t>
            </a:r>
            <a:r>
              <a:rPr lang="en-US" sz="1000" b="1" dirty="0">
                <a:solidFill>
                  <a:schemeClr val="tx1"/>
                </a:solidFill>
              </a:rPr>
              <a:t>… finished’);</a:t>
            </a:r>
          </a:p>
        </p:txBody>
      </p:sp>
      <p:sp>
        <p:nvSpPr>
          <p:cNvPr id="13" name="Content Placeholder 1">
            <a:extLst>
              <a:ext uri="{FF2B5EF4-FFF2-40B4-BE49-F238E27FC236}">
                <a16:creationId xmlns:a16="http://schemas.microsoft.com/office/drawing/2014/main" id="{EBD0F245-EA61-332C-61DE-BBC2350232AC}"/>
              </a:ext>
            </a:extLst>
          </p:cNvPr>
          <p:cNvSpPr txBox="1">
            <a:spLocks/>
          </p:cNvSpPr>
          <p:nvPr/>
        </p:nvSpPr>
        <p:spPr>
          <a:xfrm>
            <a:off x="518711" y="4946212"/>
            <a:ext cx="3744982" cy="157490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Now, call stack can complete the awaiting work (console.log)</a:t>
            </a:r>
          </a:p>
        </p:txBody>
      </p:sp>
    </p:spTree>
    <p:extLst>
      <p:ext uri="{BB962C8B-B14F-4D97-AF65-F5344CB8AC3E}">
        <p14:creationId xmlns:p14="http://schemas.microsoft.com/office/powerpoint/2010/main" val="264588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1" fill="hold" grpId="1" nodeType="clickEffect">
                                  <p:stCondLst>
                                    <p:cond delay="0"/>
                                  </p:stCondLst>
                                  <p:childTnLst>
                                    <p:anim calcmode="lin" valueType="num">
                                      <p:cBhvr additive="base">
                                        <p:cTn id="18" dur="500"/>
                                        <p:tgtEl>
                                          <p:spTgt spid="9"/>
                                        </p:tgtEl>
                                        <p:attrNameLst>
                                          <p:attrName>ppt_x</p:attrName>
                                        </p:attrNameLst>
                                      </p:cBhvr>
                                      <p:tavLst>
                                        <p:tav tm="0">
                                          <p:val>
                                            <p:strVal val="ppt_x"/>
                                          </p:val>
                                        </p:tav>
                                        <p:tav tm="100000">
                                          <p:val>
                                            <p:strVal val="ppt_x"/>
                                          </p:val>
                                        </p:tav>
                                      </p:tavLst>
                                    </p:anim>
                                    <p:anim calcmode="lin" valueType="num">
                                      <p:cBhvr additive="base">
                                        <p:cTn id="19" dur="500"/>
                                        <p:tgtEl>
                                          <p:spTgt spid="9"/>
                                        </p:tgtEl>
                                        <p:attrNameLst>
                                          <p:attrName>ppt_y</p:attrName>
                                        </p:attrNameLst>
                                      </p:cBhvr>
                                      <p:tavLst>
                                        <p:tav tm="0">
                                          <p:val>
                                            <p:strVal val="ppt_y"/>
                                          </p:val>
                                        </p:tav>
                                        <p:tav tm="100000">
                                          <p:val>
                                            <p:strVal val="0-ppt_h/2"/>
                                          </p:val>
                                        </p:tav>
                                      </p:tavLst>
                                    </p:anim>
                                    <p:set>
                                      <p:cBhvr>
                                        <p:cTn id="20" dur="1" fill="hold">
                                          <p:stCondLst>
                                            <p:cond delay="499"/>
                                          </p:stCondLst>
                                        </p:cTn>
                                        <p:tgtEl>
                                          <p:spTgt spid="9"/>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xit" presetSubtype="1" fill="hold" grpId="1" nodeType="clickEffect">
                                  <p:stCondLst>
                                    <p:cond delay="0"/>
                                  </p:stCondLst>
                                  <p:childTnLst>
                                    <p:anim calcmode="lin" valueType="num">
                                      <p:cBhvr additive="base">
                                        <p:cTn id="36" dur="500"/>
                                        <p:tgtEl>
                                          <p:spTgt spid="11"/>
                                        </p:tgtEl>
                                        <p:attrNameLst>
                                          <p:attrName>ppt_x</p:attrName>
                                        </p:attrNameLst>
                                      </p:cBhvr>
                                      <p:tavLst>
                                        <p:tav tm="0">
                                          <p:val>
                                            <p:strVal val="ppt_x"/>
                                          </p:val>
                                        </p:tav>
                                        <p:tav tm="100000">
                                          <p:val>
                                            <p:strVal val="ppt_x"/>
                                          </p:val>
                                        </p:tav>
                                      </p:tavLst>
                                    </p:anim>
                                    <p:anim calcmode="lin" valueType="num">
                                      <p:cBhvr additive="base">
                                        <p:cTn id="37" dur="500"/>
                                        <p:tgtEl>
                                          <p:spTgt spid="11"/>
                                        </p:tgtEl>
                                        <p:attrNameLst>
                                          <p:attrName>ppt_y</p:attrName>
                                        </p:attrNameLst>
                                      </p:cBhvr>
                                      <p:tavLst>
                                        <p:tav tm="0">
                                          <p:val>
                                            <p:strVal val="ppt_y"/>
                                          </p:val>
                                        </p:tav>
                                        <p:tav tm="100000">
                                          <p:val>
                                            <p:strVal val="0-ppt_h/2"/>
                                          </p:val>
                                        </p:tav>
                                      </p:tavLst>
                                    </p:anim>
                                    <p:set>
                                      <p:cBhvr>
                                        <p:cTn id="38" dur="1" fill="hold">
                                          <p:stCondLst>
                                            <p:cond delay="499"/>
                                          </p:stCondLst>
                                        </p:cTn>
                                        <p:tgtEl>
                                          <p:spTgt spid="11"/>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1"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1000" fill="hold"/>
                                        <p:tgtEl>
                                          <p:spTgt spid="12"/>
                                        </p:tgtEl>
                                        <p:attrNameLst>
                                          <p:attrName>ppt_x</p:attrName>
                                        </p:attrNameLst>
                                      </p:cBhvr>
                                      <p:tavLst>
                                        <p:tav tm="0">
                                          <p:val>
                                            <p:strVal val="#ppt_x"/>
                                          </p:val>
                                        </p:tav>
                                        <p:tav tm="100000">
                                          <p:val>
                                            <p:strVal val="#ppt_x"/>
                                          </p:val>
                                        </p:tav>
                                      </p:tavLst>
                                    </p:anim>
                                    <p:anim calcmode="lin" valueType="num">
                                      <p:cBhvr additive="base">
                                        <p:cTn id="44"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63" presetClass="path" presetSubtype="0" accel="50000" decel="50000" fill="hold" grpId="2" nodeType="clickEffect">
                                  <p:stCondLst>
                                    <p:cond delay="0"/>
                                  </p:stCondLst>
                                  <p:childTnLst>
                                    <p:animMotion origin="layout" path="M 4.58333E-6 3.7037E-7 L 0.41471 -0.00463 " pathEditMode="relative" rAng="0" ptsTypes="AA">
                                      <p:cBhvr>
                                        <p:cTn id="48" dur="2000" fill="hold"/>
                                        <p:tgtEl>
                                          <p:spTgt spid="12"/>
                                        </p:tgtEl>
                                        <p:attrNameLst>
                                          <p:attrName>ppt_x</p:attrName>
                                          <p:attrName>ppt_y</p:attrName>
                                        </p:attrNameLst>
                                      </p:cBhvr>
                                      <p:rCtr x="20729" y="-231"/>
                                    </p:animMotion>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1+#ppt_w/2"/>
                                          </p:val>
                                        </p:tav>
                                        <p:tav tm="100000">
                                          <p:val>
                                            <p:strVal val="#ppt_x"/>
                                          </p:val>
                                        </p:tav>
                                      </p:tavLst>
                                    </p:anim>
                                    <p:anim calcmode="lin" valueType="num">
                                      <p:cBhvr additive="base">
                                        <p:cTn id="5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xit" presetSubtype="1" fill="hold" grpId="1" nodeType="clickEffect">
                                  <p:stCondLst>
                                    <p:cond delay="0"/>
                                  </p:stCondLst>
                                  <p:childTnLst>
                                    <p:anim calcmode="lin" valueType="num">
                                      <p:cBhvr additive="base">
                                        <p:cTn id="58" dur="1000"/>
                                        <p:tgtEl>
                                          <p:spTgt spid="10"/>
                                        </p:tgtEl>
                                        <p:attrNameLst>
                                          <p:attrName>ppt_x</p:attrName>
                                        </p:attrNameLst>
                                      </p:cBhvr>
                                      <p:tavLst>
                                        <p:tav tm="0">
                                          <p:val>
                                            <p:strVal val="ppt_x"/>
                                          </p:val>
                                        </p:tav>
                                        <p:tav tm="100000">
                                          <p:val>
                                            <p:strVal val="ppt_x"/>
                                          </p:val>
                                        </p:tav>
                                      </p:tavLst>
                                    </p:anim>
                                    <p:anim calcmode="lin" valueType="num">
                                      <p:cBhvr additive="base">
                                        <p:cTn id="59" dur="1000"/>
                                        <p:tgtEl>
                                          <p:spTgt spid="10"/>
                                        </p:tgtEl>
                                        <p:attrNameLst>
                                          <p:attrName>ppt_y</p:attrName>
                                        </p:attrNameLst>
                                      </p:cBhvr>
                                      <p:tavLst>
                                        <p:tav tm="0">
                                          <p:val>
                                            <p:strVal val="ppt_y"/>
                                          </p:val>
                                        </p:tav>
                                        <p:tav tm="100000">
                                          <p:val>
                                            <p:strVal val="0-ppt_h/2"/>
                                          </p:val>
                                        </p:tav>
                                      </p:tavLst>
                                    </p:anim>
                                    <p:set>
                                      <p:cBhvr>
                                        <p:cTn id="60" dur="1" fill="hold">
                                          <p:stCondLst>
                                            <p:cond delay="999"/>
                                          </p:stCondLst>
                                        </p:cTn>
                                        <p:tgtEl>
                                          <p:spTgt spid="10"/>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childTnLst>
                                </p:cTn>
                              </p:par>
                              <p:par>
                                <p:cTn id="65" presetID="10" presetClass="exit" presetSubtype="0" fill="hold" grpId="0" nodeType="withEffect">
                                  <p:stCondLst>
                                    <p:cond delay="0"/>
                                  </p:stCondLst>
                                  <p:childTnLst>
                                    <p:animEffect transition="out" filter="fade">
                                      <p:cBhvr>
                                        <p:cTn id="66" dur="1000"/>
                                        <p:tgtEl>
                                          <p:spTgt spid="12"/>
                                        </p:tgtEl>
                                      </p:cBhvr>
                                    </p:animEffect>
                                    <p:set>
                                      <p:cBhvr>
                                        <p:cTn id="67" dur="1" fill="hold">
                                          <p:stCondLst>
                                            <p:cond delay="999"/>
                                          </p:stCondLst>
                                        </p:cTn>
                                        <p:tgtEl>
                                          <p:spTgt spid="12"/>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2" presetClass="entr" presetSubtype="1" fill="hold" grpId="0" nodeType="click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additive="base">
                                        <p:cTn id="72" dur="500" fill="hold"/>
                                        <p:tgtEl>
                                          <p:spTgt spid="7"/>
                                        </p:tgtEl>
                                        <p:attrNameLst>
                                          <p:attrName>ppt_x</p:attrName>
                                        </p:attrNameLst>
                                      </p:cBhvr>
                                      <p:tavLst>
                                        <p:tav tm="0">
                                          <p:val>
                                            <p:strVal val="#ppt_x"/>
                                          </p:val>
                                        </p:tav>
                                        <p:tav tm="100000">
                                          <p:val>
                                            <p:strVal val="#ppt_x"/>
                                          </p:val>
                                        </p:tav>
                                      </p:tavLst>
                                    </p:anim>
                                    <p:anim calcmode="lin" valueType="num">
                                      <p:cBhvr additive="base">
                                        <p:cTn id="73"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xit" presetSubtype="1" fill="hold" grpId="1" nodeType="clickEffect">
                                  <p:stCondLst>
                                    <p:cond delay="0"/>
                                  </p:stCondLst>
                                  <p:childTnLst>
                                    <p:anim calcmode="lin" valueType="num">
                                      <p:cBhvr additive="base">
                                        <p:cTn id="77" dur="500"/>
                                        <p:tgtEl>
                                          <p:spTgt spid="7"/>
                                        </p:tgtEl>
                                        <p:attrNameLst>
                                          <p:attrName>ppt_x</p:attrName>
                                        </p:attrNameLst>
                                      </p:cBhvr>
                                      <p:tavLst>
                                        <p:tav tm="0">
                                          <p:val>
                                            <p:strVal val="ppt_x"/>
                                          </p:val>
                                        </p:tav>
                                        <p:tav tm="100000">
                                          <p:val>
                                            <p:strVal val="ppt_x"/>
                                          </p:val>
                                        </p:tav>
                                      </p:tavLst>
                                    </p:anim>
                                    <p:anim calcmode="lin" valueType="num">
                                      <p:cBhvr additive="base">
                                        <p:cTn id="78" dur="500"/>
                                        <p:tgtEl>
                                          <p:spTgt spid="7"/>
                                        </p:tgtEl>
                                        <p:attrNameLst>
                                          <p:attrName>ppt_y</p:attrName>
                                        </p:attrNameLst>
                                      </p:cBhvr>
                                      <p:tavLst>
                                        <p:tav tm="0">
                                          <p:val>
                                            <p:strVal val="ppt_y"/>
                                          </p:val>
                                        </p:tav>
                                        <p:tav tm="100000">
                                          <p:val>
                                            <p:strVal val="0-ppt_h/2"/>
                                          </p:val>
                                        </p:tav>
                                      </p:tavLst>
                                    </p:anim>
                                    <p:set>
                                      <p:cBhvr>
                                        <p:cTn id="79" dur="1" fill="hold">
                                          <p:stCondLst>
                                            <p:cond delay="499"/>
                                          </p:stCondLst>
                                        </p:cTn>
                                        <p:tgtEl>
                                          <p:spTgt spid="7"/>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1" presetClass="exit" presetSubtype="0" fill="hold" grpId="1" nodeType="clickEffect">
                                  <p:stCondLst>
                                    <p:cond delay="0"/>
                                  </p:stCondLst>
                                  <p:childTnLst>
                                    <p:set>
                                      <p:cBhvr>
                                        <p:cTn id="83" dur="1" fill="hold">
                                          <p:stCondLst>
                                            <p:cond delay="0"/>
                                          </p:stCondLst>
                                        </p:cTn>
                                        <p:tgtEl>
                                          <p:spTgt spid="8"/>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2" grpId="2" animBg="1"/>
      <p:bldP spid="14" grpId="0" animBg="1"/>
      <p:bldP spid="15" grpId="0" animBg="1"/>
      <p:bldP spid="7" grpId="0" animBg="1"/>
      <p:bldP spid="7" grpId="1" animBg="1"/>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0F26-3D05-9516-9072-90A0156F747B}"/>
              </a:ext>
            </a:extLst>
          </p:cNvPr>
          <p:cNvSpPr>
            <a:spLocks noGrp="1"/>
          </p:cNvSpPr>
          <p:nvPr>
            <p:ph type="title"/>
          </p:nvPr>
        </p:nvSpPr>
        <p:spPr/>
        <p:txBody>
          <a:bodyPr/>
          <a:lstStyle/>
          <a:p>
            <a:r>
              <a:rPr lang="en-US" dirty="0"/>
              <a:t>Pattern for starting a concurrent computation using non-blocking I/O</a:t>
            </a:r>
          </a:p>
        </p:txBody>
      </p:sp>
      <p:sp>
        <p:nvSpPr>
          <p:cNvPr id="4" name="Slide Number Placeholder 3">
            <a:extLst>
              <a:ext uri="{FF2B5EF4-FFF2-40B4-BE49-F238E27FC236}">
                <a16:creationId xmlns:a16="http://schemas.microsoft.com/office/drawing/2014/main" id="{657C8D98-764A-9D99-09D4-3EA7558FD2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223A7A7-ED26-72B8-818A-2A0C5066AAAD}"/>
              </a:ext>
            </a:extLst>
          </p:cNvPr>
          <p:cNvSpPr txBox="1"/>
          <p:nvPr/>
        </p:nvSpPr>
        <p:spPr>
          <a:xfrm>
            <a:off x="838200" y="1492946"/>
            <a:ext cx="11040291" cy="2554545"/>
          </a:xfrm>
          <a:prstGeom prst="rect">
            <a:avLst/>
          </a:prstGeom>
          <a:no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r>
              <a:rPr lang="en-US" sz="1600" b="0" dirty="0">
                <a:solidFill>
                  <a:srgbClr val="AF00DB"/>
                </a:solidFill>
                <a:effectLst/>
                <a:latin typeface="Consolas" panose="020B0609020204030204" pitchFamily="49" charset="0"/>
              </a:rPr>
              <a:t>export</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async</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function</a:t>
            </a:r>
            <a:r>
              <a:rPr lang="en-US" sz="1600" b="0" dirty="0">
                <a:solidFill>
                  <a:srgbClr val="000000"/>
                </a:solidFill>
                <a:effectLst/>
                <a:latin typeface="Consolas" panose="020B0609020204030204" pitchFamily="49" charset="0"/>
              </a:rPr>
              <a:t> </a:t>
            </a:r>
            <a:r>
              <a:rPr lang="en-US" sz="1600" b="0" dirty="0" err="1">
                <a:solidFill>
                  <a:srgbClr val="795E26"/>
                </a:solidFill>
                <a:effectLst/>
                <a:latin typeface="Consolas" panose="020B0609020204030204" pitchFamily="49" charset="0"/>
              </a:rPr>
              <a:t>makeRequest</a:t>
            </a:r>
            <a:r>
              <a:rPr lang="en-US" sz="1600" b="0" dirty="0">
                <a:solidFill>
                  <a:srgbClr val="000000"/>
                </a:solidFill>
                <a:effectLst/>
                <a:latin typeface="Consolas" panose="020B0609020204030204" pitchFamily="49" charset="0"/>
              </a:rPr>
              <a:t>(</a:t>
            </a:r>
            <a:r>
              <a:rPr lang="en-US" sz="1600" b="0" dirty="0" err="1">
                <a:solidFill>
                  <a:srgbClr val="001080"/>
                </a:solidFill>
                <a:effectLst/>
                <a:latin typeface="Consolas" panose="020B0609020204030204" pitchFamily="49" charset="0"/>
              </a:rPr>
              <a:t>requestNumber</a:t>
            </a:r>
            <a:r>
              <a:rPr lang="en-US" sz="1600" b="0" dirty="0" err="1">
                <a:solidFill>
                  <a:srgbClr val="000000"/>
                </a:solidFill>
                <a:effectLst/>
                <a:latin typeface="Consolas" panose="020B0609020204030204" pitchFamily="49" charset="0"/>
              </a:rPr>
              <a:t>:</a:t>
            </a:r>
            <a:r>
              <a:rPr lang="en-US" sz="1600" b="0" dirty="0" err="1">
                <a:solidFill>
                  <a:srgbClr val="267F99"/>
                </a:solidFill>
                <a:effectLst/>
                <a:latin typeface="Consolas" panose="020B0609020204030204" pitchFamily="49" charset="0"/>
              </a:rPr>
              <a:t>number</a:t>
            </a:r>
            <a:r>
              <a:rPr lang="en-US" sz="1600" b="0" dirty="0">
                <a:solidFill>
                  <a:srgbClr val="000000"/>
                </a:solidFill>
                <a:effectLst/>
                <a:latin typeface="Consolas" panose="020B0609020204030204" pitchFamily="49" charset="0"/>
              </a:rPr>
              <a:t>) {</a:t>
            </a:r>
          </a:p>
          <a:p>
            <a:pPr algn="l"/>
            <a:r>
              <a:rPr lang="en-US" sz="1600" b="0" dirty="0">
                <a:solidFill>
                  <a:srgbClr val="000000"/>
                </a:solidFill>
                <a:effectLst/>
                <a:latin typeface="Consolas" panose="020B0609020204030204" pitchFamily="49" charset="0"/>
              </a:rPr>
              <a:t>    </a:t>
            </a:r>
            <a:r>
              <a:rPr lang="en-US" sz="1600" b="0" dirty="0">
                <a:solidFill>
                  <a:srgbClr val="001080"/>
                </a:solidFill>
                <a:effectLst/>
                <a:latin typeface="Consolas" panose="020B0609020204030204" pitchFamily="49" charset="0"/>
              </a:rPr>
              <a:t>console</a:t>
            </a:r>
            <a:r>
              <a:rPr lang="en-US" sz="1600" b="0" dirty="0">
                <a:solidFill>
                  <a:srgbClr val="000000"/>
                </a:solidFill>
                <a:effectLst/>
                <a:latin typeface="Consolas" panose="020B0609020204030204" pitchFamily="49" charset="0"/>
              </a:rPr>
              <a:t>.</a:t>
            </a:r>
            <a:r>
              <a:rPr lang="en-US" sz="1600" b="0" dirty="0">
                <a:solidFill>
                  <a:srgbClr val="795E26"/>
                </a:solidFill>
                <a:effectLst/>
                <a:latin typeface="Consolas" panose="020B0609020204030204" pitchFamily="49" charset="0"/>
              </a:rPr>
              <a:t>log</a:t>
            </a:r>
            <a:r>
              <a:rPr lang="en-US" sz="1600" b="0" dirty="0">
                <a:solidFill>
                  <a:srgbClr val="000000"/>
                </a:solidFill>
                <a:effectLst/>
                <a:latin typeface="Consolas" panose="020B0609020204030204" pitchFamily="49" charset="0"/>
              </a:rPr>
              <a:t>(</a:t>
            </a:r>
            <a:r>
              <a:rPr lang="en-US" sz="1600" b="0" dirty="0">
                <a:solidFill>
                  <a:srgbClr val="A31515"/>
                </a:solidFill>
                <a:effectLst/>
                <a:latin typeface="Consolas" panose="020B0609020204030204" pitchFamily="49" charset="0"/>
              </a:rPr>
              <a:t>`starting </a:t>
            </a:r>
            <a:r>
              <a:rPr lang="en-US" sz="1600" b="0" dirty="0" err="1">
                <a:solidFill>
                  <a:srgbClr val="A31515"/>
                </a:solidFill>
                <a:effectLst/>
                <a:latin typeface="Consolas" panose="020B0609020204030204" pitchFamily="49" charset="0"/>
              </a:rPr>
              <a:t>makeRequest</a:t>
            </a:r>
            <a:r>
              <a:rPr lang="en-US" sz="1600" b="0" dirty="0">
                <a:solidFill>
                  <a:srgbClr val="A31515"/>
                </a:solidFill>
                <a:effectLst/>
                <a:latin typeface="Consolas" panose="020B0609020204030204" pitchFamily="49" charset="0"/>
              </a:rPr>
              <a:t> </a:t>
            </a:r>
            <a:r>
              <a:rPr lang="en-US" sz="1600" b="0" dirty="0">
                <a:solidFill>
                  <a:srgbClr val="0000FF"/>
                </a:solidFill>
                <a:effectLst/>
                <a:latin typeface="Consolas" panose="020B0609020204030204" pitchFamily="49" charset="0"/>
              </a:rPr>
              <a:t>${</a:t>
            </a:r>
            <a:r>
              <a:rPr lang="en-US" sz="1600" b="0" dirty="0" err="1">
                <a:solidFill>
                  <a:srgbClr val="001080"/>
                </a:solidFill>
                <a:effectLst/>
                <a:latin typeface="Consolas" panose="020B0609020204030204" pitchFamily="49" charset="0"/>
              </a:rPr>
              <a:t>requestNumber</a:t>
            </a:r>
            <a:r>
              <a:rPr lang="en-US" sz="1600" b="0" dirty="0">
                <a:solidFill>
                  <a:srgbClr val="0000FF"/>
                </a:solidFill>
                <a:effectLst/>
                <a:latin typeface="Consolas" panose="020B0609020204030204" pitchFamily="49" charset="0"/>
              </a:rPr>
              <a:t>}</a:t>
            </a:r>
            <a:r>
              <a:rPr lang="en-US" sz="1600" b="0" dirty="0">
                <a:solidFill>
                  <a:srgbClr val="A31515"/>
                </a:solidFill>
                <a:effectLst/>
                <a:latin typeface="Consolas" panose="020B0609020204030204" pitchFamily="49" charset="0"/>
              </a:rPr>
              <a:t>`</a:t>
            </a:r>
            <a:r>
              <a:rPr lang="en-US" sz="1600" b="0" dirty="0">
                <a:solidFill>
                  <a:srgbClr val="000000"/>
                </a:solidFill>
                <a:effectLst/>
                <a:latin typeface="Consolas" panose="020B0609020204030204" pitchFamily="49" charset="0"/>
              </a:rPr>
              <a:t>);</a:t>
            </a:r>
          </a:p>
          <a:p>
            <a:pPr algn="l"/>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const</a:t>
            </a:r>
            <a:r>
              <a:rPr lang="en-US" sz="1600" b="0" dirty="0">
                <a:solidFill>
                  <a:srgbClr val="000000"/>
                </a:solidFill>
                <a:effectLst/>
                <a:latin typeface="Consolas" panose="020B0609020204030204" pitchFamily="49" charset="0"/>
              </a:rPr>
              <a:t> </a:t>
            </a:r>
            <a:r>
              <a:rPr lang="en-US" sz="1600" b="0" dirty="0">
                <a:solidFill>
                  <a:srgbClr val="0070C1"/>
                </a:solidFill>
                <a:effectLst/>
                <a:latin typeface="Consolas" panose="020B0609020204030204" pitchFamily="49" charset="0"/>
              </a:rPr>
              <a:t>response</a:t>
            </a:r>
            <a:r>
              <a:rPr lang="en-US" sz="1600" b="0" dirty="0">
                <a:solidFill>
                  <a:srgbClr val="000000"/>
                </a:solidFill>
                <a:effectLst/>
                <a:latin typeface="Consolas" panose="020B0609020204030204" pitchFamily="49" charset="0"/>
              </a:rPr>
              <a:t> = </a:t>
            </a:r>
            <a:r>
              <a:rPr lang="en-US" sz="1600" b="0" dirty="0">
                <a:solidFill>
                  <a:srgbClr val="AF00DB"/>
                </a:solidFill>
                <a:effectLst/>
                <a:latin typeface="Consolas" panose="020B0609020204030204" pitchFamily="49" charset="0"/>
              </a:rPr>
              <a:t>await</a:t>
            </a:r>
            <a:r>
              <a:rPr lang="en-US" sz="1600" b="0" dirty="0">
                <a:solidFill>
                  <a:srgbClr val="000000"/>
                </a:solidFill>
                <a:effectLst/>
                <a:latin typeface="Consolas" panose="020B0609020204030204" pitchFamily="49" charset="0"/>
              </a:rPr>
              <a:t> </a:t>
            </a:r>
            <a:r>
              <a:rPr lang="en-US" sz="1600" b="0" dirty="0">
                <a:solidFill>
                  <a:srgbClr val="795E26"/>
                </a:solidFill>
                <a:effectLst/>
                <a:latin typeface="Consolas" panose="020B0609020204030204" pitchFamily="49" charset="0"/>
              </a:rPr>
              <a:t>fetch</a:t>
            </a:r>
            <a:r>
              <a:rPr lang="en-US" sz="1600" b="0" dirty="0">
                <a:solidFill>
                  <a:srgbClr val="000000"/>
                </a:solidFill>
                <a:effectLst/>
                <a:latin typeface="Consolas" panose="020B0609020204030204" pitchFamily="49" charset="0"/>
              </a:rPr>
              <a:t>(</a:t>
            </a:r>
            <a:r>
              <a:rPr lang="en-US" sz="1600" b="0" dirty="0">
                <a:solidFill>
                  <a:srgbClr val="A31515"/>
                </a:solidFill>
                <a:effectLst/>
                <a:latin typeface="Consolas" panose="020B0609020204030204" pitchFamily="49" charset="0"/>
              </a:rPr>
              <a:t>'https://rest-</a:t>
            </a:r>
            <a:r>
              <a:rPr lang="en-US" sz="1600" b="0" dirty="0" err="1">
                <a:solidFill>
                  <a:srgbClr val="A31515"/>
                </a:solidFill>
                <a:effectLst/>
                <a:latin typeface="Consolas" panose="020B0609020204030204" pitchFamily="49" charset="0"/>
              </a:rPr>
              <a:t>example.covey.town</a:t>
            </a:r>
            <a:r>
              <a:rPr lang="en-US" sz="1600" b="0" dirty="0">
                <a:solidFill>
                  <a:srgbClr val="A31515"/>
                </a:solidFill>
                <a:effectLst/>
                <a:latin typeface="Consolas" panose="020B0609020204030204" pitchFamily="49" charset="0"/>
              </a:rPr>
              <a:t>'</a:t>
            </a:r>
            <a:r>
              <a:rPr lang="en-US" sz="1600" b="0" dirty="0">
                <a:solidFill>
                  <a:srgbClr val="000000"/>
                </a:solidFill>
                <a:effectLst/>
                <a:latin typeface="Consolas" panose="020B0609020204030204" pitchFamily="49" charset="0"/>
              </a:rPr>
              <a:t>);</a:t>
            </a:r>
          </a:p>
          <a:p>
            <a:pPr algn="l"/>
            <a:r>
              <a:rPr lang="en-US" sz="1600" b="0" dirty="0">
                <a:solidFill>
                  <a:srgbClr val="000000"/>
                </a:solidFill>
                <a:effectLst/>
                <a:latin typeface="Consolas" panose="020B0609020204030204" pitchFamily="49" charset="0"/>
              </a:rPr>
              <a:t>    </a:t>
            </a:r>
            <a:r>
              <a:rPr lang="en-US" sz="1600" dirty="0">
                <a:solidFill>
                  <a:srgbClr val="000000"/>
                </a:solidFill>
                <a:latin typeface="Consolas" panose="020B0609020204030204" pitchFamily="49" charset="0"/>
              </a:rPr>
              <a:t>console.log(</a:t>
            </a:r>
            <a:r>
              <a:rPr lang="en-US" sz="1600" dirty="0">
                <a:solidFill>
                  <a:srgbClr val="A31515"/>
                </a:solidFill>
                <a:latin typeface="Consolas" panose="020B0609020204030204" pitchFamily="49" charset="0"/>
              </a:rPr>
              <a:t>'request:'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requestNumber</a:t>
            </a:r>
            <a:r>
              <a:rPr lang="en-US" sz="1600" dirty="0">
                <a:solidFill>
                  <a:srgbClr val="000000"/>
                </a:solidFill>
                <a:latin typeface="Consolas" panose="020B0609020204030204" pitchFamily="49" charset="0"/>
              </a:rPr>
              <a:t>, </a:t>
            </a:r>
            <a:r>
              <a:rPr lang="en-US" sz="1600" dirty="0">
                <a:solidFill>
                  <a:srgbClr val="A31515"/>
                </a:solidFill>
                <a:latin typeface="Consolas" panose="020B0609020204030204" pitchFamily="49" charset="0"/>
              </a:rPr>
              <a:t>'; response:'</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response.data</a:t>
            </a:r>
            <a:r>
              <a:rPr lang="en-US" sz="1600" dirty="0">
                <a:solidFill>
                  <a:srgbClr val="000000"/>
                </a:solidFill>
                <a:latin typeface="Consolas" panose="020B0609020204030204" pitchFamily="49" charset="0"/>
              </a:rPr>
              <a:t>);</a:t>
            </a:r>
          </a:p>
          <a:p>
            <a:pPr algn="l"/>
            <a:r>
              <a:rPr lang="en-US" sz="1600" b="0" dirty="0">
                <a:solidFill>
                  <a:srgbClr val="000000"/>
                </a:solidFill>
                <a:effectLst/>
                <a:latin typeface="Consolas" panose="020B0609020204030204" pitchFamily="49" charset="0"/>
              </a:rPr>
              <a:t>}</a:t>
            </a:r>
          </a:p>
          <a:p>
            <a:pPr algn="l"/>
            <a:br>
              <a:rPr lang="en-US" sz="1600" b="0" dirty="0">
                <a:solidFill>
                  <a:srgbClr val="000000"/>
                </a:solidFill>
                <a:effectLst/>
                <a:latin typeface="Consolas" panose="020B0609020204030204" pitchFamily="49" charset="0"/>
              </a:rPr>
            </a:br>
            <a:r>
              <a:rPr lang="en-US" sz="1600" b="0" dirty="0">
                <a:solidFill>
                  <a:srgbClr val="001080"/>
                </a:solidFill>
                <a:effectLst/>
                <a:latin typeface="Consolas" panose="020B0609020204030204" pitchFamily="49" charset="0"/>
              </a:rPr>
              <a:t>console</a:t>
            </a:r>
            <a:r>
              <a:rPr lang="en-US" sz="1600" b="0" dirty="0">
                <a:solidFill>
                  <a:srgbClr val="000000"/>
                </a:solidFill>
                <a:effectLst/>
                <a:latin typeface="Consolas" panose="020B0609020204030204" pitchFamily="49" charset="0"/>
              </a:rPr>
              <a:t>.</a:t>
            </a:r>
            <a:r>
              <a:rPr lang="en-US" sz="1600" b="0" dirty="0">
                <a:solidFill>
                  <a:srgbClr val="795E26"/>
                </a:solidFill>
                <a:effectLst/>
                <a:latin typeface="Consolas" panose="020B0609020204030204" pitchFamily="49" charset="0"/>
              </a:rPr>
              <a:t>log</a:t>
            </a:r>
            <a:r>
              <a:rPr lang="en-US" sz="1600" b="0" dirty="0">
                <a:solidFill>
                  <a:srgbClr val="000000"/>
                </a:solidFill>
                <a:effectLst/>
                <a:latin typeface="Consolas" panose="020B0609020204030204" pitchFamily="49" charset="0"/>
              </a:rPr>
              <a:t>(</a:t>
            </a:r>
            <a:r>
              <a:rPr lang="en-US" sz="1600" b="0" dirty="0">
                <a:solidFill>
                  <a:srgbClr val="A31515"/>
                </a:solidFill>
                <a:effectLst/>
                <a:latin typeface="Consolas" panose="020B0609020204030204" pitchFamily="49" charset="0"/>
              </a:rPr>
              <a:t>"main thread is about to call </a:t>
            </a:r>
            <a:r>
              <a:rPr lang="en-US" sz="1600" b="0" dirty="0" err="1">
                <a:solidFill>
                  <a:srgbClr val="A31515"/>
                </a:solidFill>
                <a:effectLst/>
                <a:latin typeface="Consolas" panose="020B0609020204030204" pitchFamily="49" charset="0"/>
              </a:rPr>
              <a:t>makeRequest</a:t>
            </a:r>
            <a:r>
              <a:rPr lang="en-US" sz="1600" b="0" dirty="0">
                <a:solidFill>
                  <a:srgbClr val="A31515"/>
                </a:solidFill>
                <a:effectLst/>
                <a:latin typeface="Consolas" panose="020B0609020204030204" pitchFamily="49" charset="0"/>
              </a:rPr>
              <a:t>"</a:t>
            </a:r>
            <a:r>
              <a:rPr lang="en-US" sz="1600" b="0" dirty="0">
                <a:solidFill>
                  <a:srgbClr val="000000"/>
                </a:solidFill>
                <a:effectLst/>
                <a:latin typeface="Consolas" panose="020B0609020204030204" pitchFamily="49" charset="0"/>
              </a:rPr>
              <a:t>);</a:t>
            </a:r>
          </a:p>
          <a:p>
            <a:pPr algn="l"/>
            <a:r>
              <a:rPr lang="en-US" sz="1600" b="0" dirty="0" err="1">
                <a:solidFill>
                  <a:srgbClr val="795E26"/>
                </a:solidFill>
                <a:effectLst/>
                <a:latin typeface="Consolas" panose="020B0609020204030204" pitchFamily="49" charset="0"/>
              </a:rPr>
              <a:t>makeRequest</a:t>
            </a: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1000</a:t>
            </a:r>
            <a:r>
              <a:rPr lang="en-US" sz="1600" b="0" dirty="0">
                <a:solidFill>
                  <a:srgbClr val="000000"/>
                </a:solidFill>
                <a:effectLst/>
                <a:latin typeface="Consolas" panose="020B0609020204030204" pitchFamily="49" charset="0"/>
              </a:rPr>
              <a:t>);</a:t>
            </a:r>
          </a:p>
          <a:p>
            <a:pPr algn="l"/>
            <a:r>
              <a:rPr lang="en-US" sz="1600" b="0" dirty="0">
                <a:solidFill>
                  <a:srgbClr val="001080"/>
                </a:solidFill>
                <a:effectLst/>
                <a:latin typeface="Consolas" panose="020B0609020204030204" pitchFamily="49" charset="0"/>
              </a:rPr>
              <a:t>console</a:t>
            </a:r>
            <a:r>
              <a:rPr lang="en-US" sz="1600" b="0" dirty="0">
                <a:solidFill>
                  <a:srgbClr val="000000"/>
                </a:solidFill>
                <a:effectLst/>
                <a:latin typeface="Consolas" panose="020B0609020204030204" pitchFamily="49" charset="0"/>
              </a:rPr>
              <a:t>.</a:t>
            </a:r>
            <a:r>
              <a:rPr lang="en-US" sz="1600" b="0" dirty="0">
                <a:solidFill>
                  <a:srgbClr val="795E26"/>
                </a:solidFill>
                <a:effectLst/>
                <a:latin typeface="Consolas" panose="020B0609020204030204" pitchFamily="49" charset="0"/>
              </a:rPr>
              <a:t>log</a:t>
            </a:r>
            <a:r>
              <a:rPr lang="en-US" sz="1600" b="0" dirty="0">
                <a:solidFill>
                  <a:srgbClr val="000000"/>
                </a:solidFill>
                <a:effectLst/>
                <a:latin typeface="Consolas" panose="020B0609020204030204" pitchFamily="49" charset="0"/>
              </a:rPr>
              <a:t>(</a:t>
            </a:r>
            <a:r>
              <a:rPr lang="en-US" sz="1600" b="0" dirty="0">
                <a:solidFill>
                  <a:srgbClr val="A31515"/>
                </a:solidFill>
                <a:effectLst/>
                <a:latin typeface="Consolas" panose="020B0609020204030204" pitchFamily="49" charset="0"/>
              </a:rPr>
              <a:t>"main thread continues after </a:t>
            </a:r>
            <a:r>
              <a:rPr lang="en-US" sz="1600" b="0" dirty="0" err="1">
                <a:solidFill>
                  <a:srgbClr val="A31515"/>
                </a:solidFill>
                <a:effectLst/>
                <a:latin typeface="Consolas" panose="020B0609020204030204" pitchFamily="49" charset="0"/>
              </a:rPr>
              <a:t>makeRequest</a:t>
            </a:r>
            <a:r>
              <a:rPr lang="en-US" sz="1600" b="0" dirty="0">
                <a:solidFill>
                  <a:srgbClr val="A31515"/>
                </a:solidFill>
                <a:effectLst/>
                <a:latin typeface="Consolas" panose="020B0609020204030204" pitchFamily="49" charset="0"/>
              </a:rPr>
              <a:t> returns"</a:t>
            </a:r>
            <a:r>
              <a:rPr lang="en-US" sz="1600" b="0" dirty="0">
                <a:solidFill>
                  <a:srgbClr val="000000"/>
                </a:solidFill>
                <a:effectLst/>
                <a:latin typeface="Consolas" panose="020B0609020204030204" pitchFamily="49" charset="0"/>
              </a:rPr>
              <a:t>);</a:t>
            </a:r>
          </a:p>
          <a:p>
            <a:pPr algn="l"/>
            <a:r>
              <a:rPr lang="en-US" sz="1600" b="0" dirty="0">
                <a:solidFill>
                  <a:srgbClr val="001080"/>
                </a:solidFill>
                <a:effectLst/>
                <a:latin typeface="Consolas" panose="020B0609020204030204" pitchFamily="49" charset="0"/>
              </a:rPr>
              <a:t>console</a:t>
            </a:r>
            <a:r>
              <a:rPr lang="en-US" sz="1600" b="0" dirty="0">
                <a:solidFill>
                  <a:srgbClr val="000000"/>
                </a:solidFill>
                <a:effectLst/>
                <a:latin typeface="Consolas" panose="020B0609020204030204" pitchFamily="49" charset="0"/>
              </a:rPr>
              <a:t>.</a:t>
            </a:r>
            <a:r>
              <a:rPr lang="en-US" sz="1600" b="0" dirty="0">
                <a:solidFill>
                  <a:srgbClr val="795E26"/>
                </a:solidFill>
                <a:effectLst/>
                <a:latin typeface="Consolas" panose="020B0609020204030204" pitchFamily="49" charset="0"/>
              </a:rPr>
              <a:t>log</a:t>
            </a:r>
            <a:r>
              <a:rPr lang="en-US" sz="1600" b="0" dirty="0">
                <a:solidFill>
                  <a:srgbClr val="000000"/>
                </a:solidFill>
                <a:effectLst/>
                <a:latin typeface="Consolas" panose="020B0609020204030204" pitchFamily="49" charset="0"/>
              </a:rPr>
              <a:t>(</a:t>
            </a:r>
            <a:r>
              <a:rPr lang="en-US" sz="1600" b="0" dirty="0">
                <a:solidFill>
                  <a:srgbClr val="A31515"/>
                </a:solidFill>
                <a:effectLst/>
                <a:latin typeface="Consolas" panose="020B0609020204030204" pitchFamily="49" charset="0"/>
              </a:rPr>
              <a:t>"end of main thread"</a:t>
            </a:r>
            <a:r>
              <a:rPr lang="en-US" sz="1600" b="0" dirty="0">
                <a:solidFill>
                  <a:srgbClr val="000000"/>
                </a:solidFill>
                <a:effectLst/>
                <a:latin typeface="Consolas" panose="020B0609020204030204" pitchFamily="49" charset="0"/>
              </a:rPr>
              <a:t>)</a:t>
            </a:r>
          </a:p>
        </p:txBody>
      </p:sp>
      <p:sp>
        <p:nvSpPr>
          <p:cNvPr id="12" name="TextBox 11">
            <a:extLst>
              <a:ext uri="{FF2B5EF4-FFF2-40B4-BE49-F238E27FC236}">
                <a16:creationId xmlns:a16="http://schemas.microsoft.com/office/drawing/2014/main" id="{FAFF8F41-3560-E45C-BD4F-631ADBAAD165}"/>
              </a:ext>
            </a:extLst>
          </p:cNvPr>
          <p:cNvSpPr txBox="1"/>
          <p:nvPr/>
        </p:nvSpPr>
        <p:spPr>
          <a:xfrm>
            <a:off x="838199" y="4580224"/>
            <a:ext cx="9804991" cy="1754326"/>
          </a:xfrm>
          <a:prstGeom prst="rect">
            <a:avLst/>
          </a:prstGeom>
          <a:noFill/>
          <a:ln w="12700" cap="flat" cmpd="sng" algn="ctr">
            <a:solidFill>
              <a:srgbClr val="0A52B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r>
              <a:rPr lang="en-US" sz="1800" dirty="0">
                <a:solidFill>
                  <a:schemeClr val="tx1"/>
                </a:solidFill>
              </a:rPr>
              <a:t>$ node </a:t>
            </a:r>
            <a:r>
              <a:rPr lang="en-US" sz="1800" dirty="0" err="1">
                <a:solidFill>
                  <a:schemeClr val="tx1"/>
                </a:solidFill>
              </a:rPr>
              <a:t>makeOneRequest.ts</a:t>
            </a:r>
            <a:endParaRPr lang="en-US" sz="1800" dirty="0">
              <a:solidFill>
                <a:schemeClr val="tx1"/>
              </a:solidFill>
            </a:endParaRPr>
          </a:p>
          <a:p>
            <a:pPr algn="l"/>
            <a:r>
              <a:rPr lang="en-US" sz="1800" dirty="0">
                <a:solidFill>
                  <a:schemeClr val="tx1"/>
                </a:solidFill>
              </a:rPr>
              <a:t>main thread is about to call </a:t>
            </a:r>
            <a:r>
              <a:rPr lang="en-US" sz="1800" dirty="0" err="1">
                <a:solidFill>
                  <a:schemeClr val="tx1"/>
                </a:solidFill>
              </a:rPr>
              <a:t>makeRequest</a:t>
            </a:r>
            <a:endParaRPr lang="en-US" sz="1800" dirty="0">
              <a:solidFill>
                <a:schemeClr val="tx1"/>
              </a:solidFill>
            </a:endParaRPr>
          </a:p>
          <a:p>
            <a:pPr algn="l"/>
            <a:r>
              <a:rPr lang="en-US" sz="1800" dirty="0">
                <a:solidFill>
                  <a:schemeClr val="tx1"/>
                </a:solidFill>
              </a:rPr>
              <a:t>starting </a:t>
            </a:r>
            <a:r>
              <a:rPr lang="en-US" sz="1800" dirty="0" err="1">
                <a:solidFill>
                  <a:schemeClr val="tx1"/>
                </a:solidFill>
              </a:rPr>
              <a:t>makeRequest</a:t>
            </a:r>
            <a:r>
              <a:rPr lang="en-US" sz="1800" dirty="0">
                <a:solidFill>
                  <a:schemeClr val="tx1"/>
                </a:solidFill>
              </a:rPr>
              <a:t> 1000</a:t>
            </a:r>
          </a:p>
          <a:p>
            <a:pPr algn="l"/>
            <a:r>
              <a:rPr lang="en-US" sz="1800" dirty="0">
                <a:solidFill>
                  <a:schemeClr val="tx1"/>
                </a:solidFill>
              </a:rPr>
              <a:t>main thread continues after </a:t>
            </a:r>
            <a:r>
              <a:rPr lang="en-US" sz="1800" dirty="0" err="1">
                <a:solidFill>
                  <a:schemeClr val="tx1"/>
                </a:solidFill>
              </a:rPr>
              <a:t>makeRequest</a:t>
            </a:r>
            <a:r>
              <a:rPr lang="en-US" sz="1800" dirty="0">
                <a:solidFill>
                  <a:schemeClr val="tx1"/>
                </a:solidFill>
              </a:rPr>
              <a:t> returns</a:t>
            </a:r>
          </a:p>
          <a:p>
            <a:pPr algn="l"/>
            <a:r>
              <a:rPr lang="en-US" sz="1800" dirty="0">
                <a:solidFill>
                  <a:schemeClr val="tx1"/>
                </a:solidFill>
              </a:rPr>
              <a:t>end of main thread</a:t>
            </a:r>
          </a:p>
          <a:p>
            <a:pPr algn="l"/>
            <a:r>
              <a:rPr lang="en-US" sz="1800" dirty="0">
                <a:solidFill>
                  <a:schemeClr val="tx1"/>
                </a:solidFill>
              </a:rPr>
              <a:t>Request: 1000; response: 200</a:t>
            </a:r>
          </a:p>
        </p:txBody>
      </p:sp>
      <p:grpSp>
        <p:nvGrpSpPr>
          <p:cNvPr id="26" name="Group 25">
            <a:extLst>
              <a:ext uri="{FF2B5EF4-FFF2-40B4-BE49-F238E27FC236}">
                <a16:creationId xmlns:a16="http://schemas.microsoft.com/office/drawing/2014/main" id="{03B46C80-7780-3757-1A12-25C3F40C8572}"/>
              </a:ext>
            </a:extLst>
          </p:cNvPr>
          <p:cNvGrpSpPr/>
          <p:nvPr/>
        </p:nvGrpSpPr>
        <p:grpSpPr>
          <a:xfrm>
            <a:off x="4373768" y="1492947"/>
            <a:ext cx="7504723" cy="2893174"/>
            <a:chOff x="4293618" y="2723656"/>
            <a:chExt cx="7504723" cy="2893174"/>
          </a:xfrm>
        </p:grpSpPr>
        <p:sp>
          <p:nvSpPr>
            <p:cNvPr id="13" name="TextBox 12">
              <a:extLst>
                <a:ext uri="{FF2B5EF4-FFF2-40B4-BE49-F238E27FC236}">
                  <a16:creationId xmlns:a16="http://schemas.microsoft.com/office/drawing/2014/main" id="{6DB8828A-708E-C2C1-AEF6-D09FAA35D1EF}"/>
                </a:ext>
              </a:extLst>
            </p:cNvPr>
            <p:cNvSpPr txBox="1"/>
            <p:nvPr/>
          </p:nvSpPr>
          <p:spPr>
            <a:xfrm>
              <a:off x="6681597" y="2723656"/>
              <a:ext cx="5116744" cy="2893174"/>
            </a:xfrm>
            <a:prstGeom prst="rect">
              <a:avLst/>
            </a:prstGeom>
            <a:solidFill>
              <a:schemeClr val="accent2">
                <a:lumMod val="20000"/>
                <a:lumOff val="80000"/>
              </a:schemeClr>
            </a:solidFill>
            <a:ln>
              <a:solidFill>
                <a:srgbClr val="0A52B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457200" indent="-457200" algn="l">
                <a:buAutoNum type="arabicPeriod"/>
              </a:pPr>
              <a:r>
                <a:rPr lang="en-US" sz="2400" b="1" dirty="0">
                  <a:solidFill>
                    <a:schemeClr val="tx1"/>
                  </a:solidFill>
                  <a:latin typeface="Ink Free" panose="03080402000500000000" pitchFamily="66" charset="0"/>
                </a:rPr>
                <a:t>First console is printed</a:t>
              </a:r>
            </a:p>
            <a:p>
              <a:pPr marL="457200" indent="-457200" algn="l">
                <a:buAutoNum type="arabicPeriod"/>
              </a:pPr>
              <a:r>
                <a:rPr lang="en-US" sz="2400" b="1" dirty="0">
                  <a:solidFill>
                    <a:schemeClr val="tx1"/>
                  </a:solidFill>
                  <a:latin typeface="Ink Free" panose="03080402000500000000" pitchFamily="66" charset="0"/>
                </a:rPr>
                <a:t>fetch starts the http request immediately in the background using non-blocking IO, and creates a promise to do the code after the await.</a:t>
              </a:r>
            </a:p>
            <a:p>
              <a:pPr algn="l"/>
              <a:r>
                <a:rPr lang="en-US" sz="2400" b="1" dirty="0">
                  <a:solidFill>
                    <a:schemeClr val="tx1"/>
                  </a:solidFill>
                  <a:latin typeface="Ink Free" panose="03080402000500000000" pitchFamily="66" charset="0"/>
                </a:rPr>
                <a:t>3.  The call to </a:t>
              </a:r>
              <a:r>
                <a:rPr lang="en-US" sz="2400" b="1" dirty="0" err="1">
                  <a:solidFill>
                    <a:schemeClr val="tx1"/>
                  </a:solidFill>
                  <a:latin typeface="Ink Free" panose="03080402000500000000" pitchFamily="66" charset="0"/>
                </a:rPr>
                <a:t>makeRequest</a:t>
              </a:r>
              <a:r>
                <a:rPr lang="en-US" sz="2400" b="1" dirty="0">
                  <a:solidFill>
                    <a:schemeClr val="tx1"/>
                  </a:solidFill>
                  <a:latin typeface="Ink Free" panose="03080402000500000000" pitchFamily="66" charset="0"/>
                </a:rPr>
                <a:t> returns with this pending promise</a:t>
              </a:r>
            </a:p>
          </p:txBody>
        </p:sp>
        <p:cxnSp>
          <p:nvCxnSpPr>
            <p:cNvPr id="15" name="Straight Arrow Connector 14">
              <a:extLst>
                <a:ext uri="{FF2B5EF4-FFF2-40B4-BE49-F238E27FC236}">
                  <a16:creationId xmlns:a16="http://schemas.microsoft.com/office/drawing/2014/main" id="{F6642CE7-DCB4-E082-7E9F-089DEB441CFD}"/>
                </a:ext>
              </a:extLst>
            </p:cNvPr>
            <p:cNvCxnSpPr>
              <a:cxnSpLocks/>
              <a:stCxn id="13" idx="1"/>
            </p:cNvCxnSpPr>
            <p:nvPr/>
          </p:nvCxnSpPr>
          <p:spPr>
            <a:xfrm flipH="1" flipV="1">
              <a:off x="4293618" y="3552047"/>
              <a:ext cx="2387979" cy="618196"/>
            </a:xfrm>
            <a:prstGeom prst="straightConnector1">
              <a:avLst/>
            </a:prstGeom>
            <a:ln w="12700">
              <a:solidFill>
                <a:srgbClr val="0A52B1"/>
              </a:solidFill>
              <a:tailEnd type="stealth" w="lg" len="lg"/>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F329FD96-BE25-7CBD-1B4B-C85CD13607A4}"/>
              </a:ext>
            </a:extLst>
          </p:cNvPr>
          <p:cNvGrpSpPr/>
          <p:nvPr/>
        </p:nvGrpSpPr>
        <p:grpSpPr>
          <a:xfrm>
            <a:off x="3093057" y="4469812"/>
            <a:ext cx="8932260" cy="1424492"/>
            <a:chOff x="1512047" y="3849498"/>
            <a:chExt cx="8932260" cy="1424492"/>
          </a:xfrm>
        </p:grpSpPr>
        <p:sp>
          <p:nvSpPr>
            <p:cNvPr id="21" name="TextBox 20">
              <a:extLst>
                <a:ext uri="{FF2B5EF4-FFF2-40B4-BE49-F238E27FC236}">
                  <a16:creationId xmlns:a16="http://schemas.microsoft.com/office/drawing/2014/main" id="{2A8D85B0-07E0-E42D-7D9D-0B78BDCEEC94}"/>
                </a:ext>
              </a:extLst>
            </p:cNvPr>
            <p:cNvSpPr txBox="1"/>
            <p:nvPr/>
          </p:nvSpPr>
          <p:spPr>
            <a:xfrm>
              <a:off x="5534619" y="3849498"/>
              <a:ext cx="4909688" cy="1195579"/>
            </a:xfrm>
            <a:prstGeom prst="rect">
              <a:avLst/>
            </a:prstGeom>
            <a:solidFill>
              <a:schemeClr val="accent2">
                <a:lumMod val="20000"/>
                <a:lumOff val="80000"/>
              </a:schemeClr>
            </a:solidFill>
            <a:ln>
              <a:solidFill>
                <a:srgbClr val="0A52B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sz="2400" b="1" dirty="0">
                  <a:solidFill>
                    <a:schemeClr val="tx1"/>
                  </a:solidFill>
                  <a:latin typeface="Ink Free" panose="03080402000500000000" pitchFamily="66" charset="0"/>
                </a:rPr>
                <a:t>4. The main thread finishes. </a:t>
              </a:r>
            </a:p>
            <a:p>
              <a:pPr algn="l"/>
              <a:r>
                <a:rPr lang="en-US" sz="2400" b="1" dirty="0">
                  <a:solidFill>
                    <a:schemeClr val="tx1"/>
                  </a:solidFill>
                  <a:latin typeface="Ink Free" panose="03080402000500000000" pitchFamily="66" charset="0"/>
                </a:rPr>
                <a:t>5. Sometime later, the computation resumes the promise</a:t>
              </a:r>
            </a:p>
          </p:txBody>
        </p:sp>
        <p:cxnSp>
          <p:nvCxnSpPr>
            <p:cNvPr id="23" name="Straight Arrow Connector 22">
              <a:extLst>
                <a:ext uri="{FF2B5EF4-FFF2-40B4-BE49-F238E27FC236}">
                  <a16:creationId xmlns:a16="http://schemas.microsoft.com/office/drawing/2014/main" id="{F2D4B224-9341-5812-B136-61B981731CA0}"/>
                </a:ext>
              </a:extLst>
            </p:cNvPr>
            <p:cNvCxnSpPr>
              <a:cxnSpLocks/>
              <a:stCxn id="21" idx="1"/>
            </p:cNvCxnSpPr>
            <p:nvPr/>
          </p:nvCxnSpPr>
          <p:spPr>
            <a:xfrm flipH="1">
              <a:off x="1512047" y="4447288"/>
              <a:ext cx="4022572" cy="826702"/>
            </a:xfrm>
            <a:prstGeom prst="straightConnector1">
              <a:avLst/>
            </a:prstGeom>
            <a:ln w="12700">
              <a:solidFill>
                <a:srgbClr val="0A52B1"/>
              </a:solidFill>
              <a:tailEnd type="stealth" w="lg" len="lg"/>
            </a:ln>
          </p:spPr>
          <p:style>
            <a:lnRef idx="1">
              <a:schemeClr val="accent1"/>
            </a:lnRef>
            <a:fillRef idx="0">
              <a:schemeClr val="accent1"/>
            </a:fillRef>
            <a:effectRef idx="0">
              <a:schemeClr val="accent1"/>
            </a:effectRef>
            <a:fontRef idx="minor">
              <a:schemeClr val="tx1"/>
            </a:fontRef>
          </p:style>
        </p:cxnSp>
      </p:grpSp>
      <p:sp>
        <p:nvSpPr>
          <p:cNvPr id="29" name="Arrow: Down 28">
            <a:extLst>
              <a:ext uri="{FF2B5EF4-FFF2-40B4-BE49-F238E27FC236}">
                <a16:creationId xmlns:a16="http://schemas.microsoft.com/office/drawing/2014/main" id="{094A7B22-C634-4C28-1D51-003012C40FD4}"/>
              </a:ext>
            </a:extLst>
          </p:cNvPr>
          <p:cNvSpPr/>
          <p:nvPr/>
        </p:nvSpPr>
        <p:spPr>
          <a:xfrm>
            <a:off x="5438142" y="4053802"/>
            <a:ext cx="710588" cy="578461"/>
          </a:xfrm>
          <a:prstGeom prst="downArrow">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
        <p:nvSpPr>
          <p:cNvPr id="31" name="Rectangle: Rounded Corners 30">
            <a:extLst>
              <a:ext uri="{FF2B5EF4-FFF2-40B4-BE49-F238E27FC236}">
                <a16:creationId xmlns:a16="http://schemas.microsoft.com/office/drawing/2014/main" id="{85AFD483-C273-062C-5DCA-1639D10BF494}"/>
              </a:ext>
            </a:extLst>
          </p:cNvPr>
          <p:cNvSpPr/>
          <p:nvPr/>
        </p:nvSpPr>
        <p:spPr>
          <a:xfrm>
            <a:off x="654820" y="5689455"/>
            <a:ext cx="2358346" cy="33836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
        <p:nvSpPr>
          <p:cNvPr id="3" name="Star: 5 Points 2">
            <a:extLst>
              <a:ext uri="{FF2B5EF4-FFF2-40B4-BE49-F238E27FC236}">
                <a16:creationId xmlns:a16="http://schemas.microsoft.com/office/drawing/2014/main" id="{6B6B87F5-1DC0-A19D-8B9B-B87909D4915B}"/>
              </a:ext>
            </a:extLst>
          </p:cNvPr>
          <p:cNvSpPr/>
          <p:nvPr/>
        </p:nvSpPr>
        <p:spPr>
          <a:xfrm>
            <a:off x="166684" y="5436296"/>
            <a:ext cx="456205" cy="458008"/>
          </a:xfrm>
          <a:prstGeom prst="star5">
            <a:avLst/>
          </a:prstGeom>
          <a:solidFill>
            <a:srgbClr val="C000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Tree>
    <p:extLst>
      <p:ext uri="{BB962C8B-B14F-4D97-AF65-F5344CB8AC3E}">
        <p14:creationId xmlns:p14="http://schemas.microsoft.com/office/powerpoint/2010/main" val="483219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26"/>
                                        </p:tgtEl>
                                      </p:cBhvr>
                                    </p:animEffect>
                                    <p:set>
                                      <p:cBhvr>
                                        <p:cTn id="29" dur="1" fill="hold">
                                          <p:stCondLst>
                                            <p:cond delay="499"/>
                                          </p:stCondLst>
                                        </p:cTn>
                                        <p:tgtEl>
                                          <p:spTgt spid="26"/>
                                        </p:tgtEl>
                                        <p:attrNameLst>
                                          <p:attrName>style.visibility</p:attrName>
                                        </p:attrNameLst>
                                      </p:cBhvr>
                                      <p:to>
                                        <p:strVal val="hidden"/>
                                      </p:to>
                                    </p:se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9" grpId="0" animBg="1"/>
      <p:bldP spid="31"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21F2F-6CF4-38E5-4111-58D01708C3D0}"/>
              </a:ext>
            </a:extLst>
          </p:cNvPr>
          <p:cNvSpPr>
            <a:spLocks noGrp="1"/>
          </p:cNvSpPr>
          <p:nvPr>
            <p:ph type="title"/>
          </p:nvPr>
        </p:nvSpPr>
        <p:spPr/>
        <p:txBody>
          <a:bodyPr>
            <a:normAutofit/>
          </a:bodyPr>
          <a:lstStyle/>
          <a:p>
            <a:r>
              <a:rPr lang="en-US" dirty="0"/>
              <a:t>Promises come in two flavors: microtasks and </a:t>
            </a:r>
            <a:r>
              <a:rPr lang="en-US" dirty="0" err="1"/>
              <a:t>macrotasks</a:t>
            </a:r>
            <a:endParaRPr lang="en-US" dirty="0"/>
          </a:p>
        </p:txBody>
      </p:sp>
      <p:sp>
        <p:nvSpPr>
          <p:cNvPr id="4" name="Slide Number Placeholder 3">
            <a:extLst>
              <a:ext uri="{FF2B5EF4-FFF2-40B4-BE49-F238E27FC236}">
                <a16:creationId xmlns:a16="http://schemas.microsoft.com/office/drawing/2014/main" id="{04664315-99D5-1896-D0BB-CD09B954142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0" name="Content Placeholder 1">
            <a:extLst>
              <a:ext uri="{FF2B5EF4-FFF2-40B4-BE49-F238E27FC236}">
                <a16:creationId xmlns:a16="http://schemas.microsoft.com/office/drawing/2014/main" id="{C8607FDF-AE92-26C4-F259-B37D84C4E431}"/>
              </a:ext>
            </a:extLst>
          </p:cNvPr>
          <p:cNvSpPr>
            <a:spLocks noGrp="1"/>
          </p:cNvSpPr>
          <p:nvPr>
            <p:ph idx="1"/>
          </p:nvPr>
        </p:nvSpPr>
        <p:spPr>
          <a:xfrm>
            <a:off x="838199" y="1500159"/>
            <a:ext cx="5072743" cy="4769267"/>
          </a:xfrm>
        </p:spPr>
        <p:txBody>
          <a:bodyPr>
            <a:normAutofit/>
          </a:bodyPr>
          <a:lstStyle/>
          <a:p>
            <a:r>
              <a:rPr lang="en-US" dirty="0"/>
              <a:t>Microtask queue is used for immediate/urgent tasks while </a:t>
            </a:r>
            <a:r>
              <a:rPr lang="en-US" dirty="0" err="1"/>
              <a:t>Macrotask</a:t>
            </a:r>
            <a:r>
              <a:rPr lang="en-US" dirty="0"/>
              <a:t> queue is used for slower asynchronous tasks.</a:t>
            </a:r>
          </a:p>
          <a:p>
            <a:r>
              <a:rPr lang="en-US" dirty="0"/>
              <a:t>When call stack is empty, microtask queue is processed first (before browser renders). When microtask queue is empty then </a:t>
            </a:r>
            <a:r>
              <a:rPr lang="en-US" dirty="0" err="1"/>
              <a:t>macrotask</a:t>
            </a:r>
            <a:r>
              <a:rPr lang="en-US" dirty="0"/>
              <a:t> queue is processed.</a:t>
            </a:r>
          </a:p>
        </p:txBody>
      </p:sp>
      <p:pic>
        <p:nvPicPr>
          <p:cNvPr id="1026" name="Picture 2" descr="Understanding the Call Stack, Microtask Queue, and Macrotask Queue in JavaScript">
            <a:extLst>
              <a:ext uri="{FF2B5EF4-FFF2-40B4-BE49-F238E27FC236}">
                <a16:creationId xmlns:a16="http://schemas.microsoft.com/office/drawing/2014/main" id="{260730D6-DA97-1FE4-E903-8B30CB508C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8311" y="1612446"/>
            <a:ext cx="5275489" cy="2965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335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FF6C7-4400-832E-8365-1AAC318F04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F84CB2-B3EA-FA04-AF72-8861E64253AC}"/>
              </a:ext>
            </a:extLst>
          </p:cNvPr>
          <p:cNvSpPr>
            <a:spLocks noGrp="1"/>
          </p:cNvSpPr>
          <p:nvPr>
            <p:ph type="title"/>
          </p:nvPr>
        </p:nvSpPr>
        <p:spPr/>
        <p:txBody>
          <a:bodyPr>
            <a:normAutofit/>
          </a:bodyPr>
          <a:lstStyle/>
          <a:p>
            <a:r>
              <a:rPr lang="en-US" dirty="0" err="1"/>
              <a:t>Macrotasks</a:t>
            </a:r>
            <a:r>
              <a:rPr lang="en-US" dirty="0"/>
              <a:t> are API calls; Microtasks are what you do after the API call returns</a:t>
            </a:r>
          </a:p>
        </p:txBody>
      </p:sp>
      <p:sp>
        <p:nvSpPr>
          <p:cNvPr id="4" name="Slide Number Placeholder 3">
            <a:extLst>
              <a:ext uri="{FF2B5EF4-FFF2-40B4-BE49-F238E27FC236}">
                <a16:creationId xmlns:a16="http://schemas.microsoft.com/office/drawing/2014/main" id="{2412C9BA-1856-821C-1119-D2435AC7CE9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2221E0FB-30DE-898A-1345-C4EBEFBB8037}"/>
              </a:ext>
            </a:extLst>
          </p:cNvPr>
          <p:cNvGrpSpPr/>
          <p:nvPr/>
        </p:nvGrpSpPr>
        <p:grpSpPr>
          <a:xfrm>
            <a:off x="1050852" y="1829058"/>
            <a:ext cx="8308888" cy="3046988"/>
            <a:chOff x="838201" y="1828800"/>
            <a:chExt cx="8308888" cy="3046988"/>
          </a:xfrm>
        </p:grpSpPr>
        <p:sp>
          <p:nvSpPr>
            <p:cNvPr id="7" name="TextBox 6">
              <a:extLst>
                <a:ext uri="{FF2B5EF4-FFF2-40B4-BE49-F238E27FC236}">
                  <a16:creationId xmlns:a16="http://schemas.microsoft.com/office/drawing/2014/main" id="{061BD5AA-ECAC-A016-14C0-2D5B67A64FB0}"/>
                </a:ext>
              </a:extLst>
            </p:cNvPr>
            <p:cNvSpPr txBox="1"/>
            <p:nvPr/>
          </p:nvSpPr>
          <p:spPr>
            <a:xfrm>
              <a:off x="838201" y="1828800"/>
              <a:ext cx="8308888" cy="304698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buNone/>
              </a:pPr>
              <a:r>
                <a:rPr lang="en-US" sz="2400" b="0" dirty="0">
                  <a:solidFill>
                    <a:srgbClr val="0000FF"/>
                  </a:solidFill>
                  <a:effectLst/>
                  <a:latin typeface="Consolas" panose="020B0609020204030204" pitchFamily="49" charset="0"/>
                </a:rPr>
                <a:t>async</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function</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someFunction</a:t>
              </a:r>
              <a:r>
                <a:rPr lang="en-US" sz="2400" b="0" dirty="0">
                  <a:solidFill>
                    <a:srgbClr val="000000"/>
                  </a:solidFill>
                  <a:effectLst/>
                  <a:latin typeface="Consolas" panose="020B0609020204030204" pitchFamily="49" charset="0"/>
                </a:rPr>
                <a:t>(</a:t>
              </a:r>
              <a:r>
                <a:rPr lang="en-US" sz="2400" b="0" dirty="0" err="1">
                  <a:solidFill>
                    <a:srgbClr val="000000"/>
                  </a:solidFill>
                  <a:effectLst/>
                  <a:latin typeface="Consolas" panose="020B0609020204030204" pitchFamily="49" charset="0"/>
                </a:rPr>
                <a:t>i</a:t>
              </a:r>
              <a:r>
                <a:rPr lang="en-US" sz="2400" b="0" dirty="0">
                  <a:solidFill>
                    <a:srgbClr val="000000"/>
                  </a:solidFill>
                  <a:effectLst/>
                  <a:latin typeface="Consolas" panose="020B0609020204030204" pitchFamily="49" charset="0"/>
                </a:rPr>
                <a:t>: number) {</a:t>
              </a: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j = </a:t>
              </a:r>
              <a:r>
                <a:rPr lang="en-US" sz="2400" b="0" dirty="0" err="1">
                  <a:solidFill>
                    <a:srgbClr val="000000"/>
                  </a:solidFill>
                  <a:effectLst/>
                  <a:latin typeface="Consolas" panose="020B0609020204030204" pitchFamily="49" charset="0"/>
                </a:rPr>
                <a:t>i</a:t>
              </a:r>
              <a:r>
                <a:rPr lang="en-US" sz="2400" b="0" dirty="0">
                  <a:solidFill>
                    <a:srgbClr val="000000"/>
                  </a:solidFill>
                  <a:effectLst/>
                  <a:latin typeface="Consolas" panose="020B0609020204030204" pitchFamily="49" charset="0"/>
                </a:rPr>
                <a:t> + </a:t>
              </a:r>
              <a:r>
                <a:rPr lang="en-US" sz="2400" b="0" dirty="0">
                  <a:solidFill>
                    <a:srgbClr val="098658"/>
                  </a:solidFill>
                  <a:effectLst/>
                  <a:latin typeface="Consolas" panose="020B0609020204030204" pitchFamily="49" charset="0"/>
                </a:rPr>
                <a:t>1</a:t>
              </a:r>
              <a:r>
                <a:rPr lang="en-US" sz="2400" b="0" dirty="0">
                  <a:solidFill>
                    <a:srgbClr val="000000"/>
                  </a:solidFill>
                  <a:effectLst/>
                  <a:latin typeface="Consolas" panose="020B0609020204030204" pitchFamily="49" charset="0"/>
                </a:rPr>
                <a:t>;</a:t>
              </a:r>
            </a:p>
            <a:p>
              <a:pPr algn="l">
                <a:buNone/>
              </a:pPr>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 </a:t>
              </a:r>
              <a:endParaRPr lang="en-US" sz="2400" b="0" dirty="0">
                <a:solidFill>
                  <a:srgbClr val="000000"/>
                </a:solidFill>
                <a:effectLst/>
                <a:latin typeface="Consolas" panose="020B0609020204030204" pitchFamily="49" charset="0"/>
              </a:endParaRP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k = </a:t>
              </a:r>
              <a:r>
                <a:rPr lang="en-US" sz="2400" b="0" dirty="0">
                  <a:solidFill>
                    <a:srgbClr val="0000FF"/>
                  </a:solidFill>
                  <a:effectLst/>
                  <a:latin typeface="Consolas" panose="020B0609020204030204" pitchFamily="49" charset="0"/>
                </a:rPr>
                <a:t>await</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someOtherAsyncFunction</a:t>
              </a:r>
              <a:r>
                <a:rPr lang="en-US" sz="2400" b="0" dirty="0">
                  <a:solidFill>
                    <a:srgbClr val="000000"/>
                  </a:solidFill>
                  <a:effectLst/>
                  <a:latin typeface="Consolas" panose="020B0609020204030204" pitchFamily="49" charset="0"/>
                </a:rPr>
                <a:t>(j);</a:t>
              </a:r>
            </a:p>
            <a:p>
              <a:pPr algn="l">
                <a:buNone/>
              </a:pPr>
              <a:r>
                <a:rPr lang="en-US" sz="2400" b="0" dirty="0">
                  <a:solidFill>
                    <a:srgbClr val="000000"/>
                  </a:solidFill>
                  <a:effectLst/>
                  <a:latin typeface="Consolas" panose="020B0609020204030204" pitchFamily="49" charset="0"/>
                </a:rPr>
                <a:t>    </a:t>
              </a:r>
              <a:r>
                <a:rPr lang="en-US" sz="2400" b="0" dirty="0">
                  <a:solidFill>
                    <a:srgbClr val="008000"/>
                  </a:solidFill>
                  <a:effectLst/>
                  <a:latin typeface="Consolas" panose="020B0609020204030204" pitchFamily="49" charset="0"/>
                </a:rPr>
                <a:t>// ...</a:t>
              </a:r>
              <a:endParaRPr lang="en-US" sz="2400" b="0" dirty="0">
                <a:solidFill>
                  <a:srgbClr val="000000"/>
                </a:solidFill>
                <a:effectLst/>
                <a:latin typeface="Consolas" panose="020B0609020204030204" pitchFamily="49" charset="0"/>
              </a:endParaRP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m = k + </a:t>
              </a:r>
              <a:r>
                <a:rPr lang="en-US" sz="2400" b="0" dirty="0">
                  <a:solidFill>
                    <a:srgbClr val="098658"/>
                  </a:solidFill>
                  <a:effectLst/>
                  <a:latin typeface="Consolas" panose="020B0609020204030204" pitchFamily="49" charset="0"/>
                </a:rPr>
                <a:t>100</a:t>
              </a:r>
              <a:endParaRPr lang="en-US" sz="2400" b="0" dirty="0">
                <a:solidFill>
                  <a:srgbClr val="000000"/>
                </a:solidFill>
                <a:effectLst/>
                <a:latin typeface="Consolas" panose="020B0609020204030204" pitchFamily="49" charset="0"/>
              </a:endParaRP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return</a:t>
              </a:r>
              <a:r>
                <a:rPr lang="en-US" sz="2400" b="0" dirty="0">
                  <a:solidFill>
                    <a:srgbClr val="000000"/>
                  </a:solidFill>
                  <a:effectLst/>
                  <a:latin typeface="Consolas" panose="020B0609020204030204" pitchFamily="49" charset="0"/>
                </a:rPr>
                <a:t> m;</a:t>
              </a:r>
            </a:p>
            <a:p>
              <a:pPr algn="l"/>
              <a:r>
                <a:rPr lang="en-US" sz="2400" b="0" dirty="0">
                  <a:solidFill>
                    <a:srgbClr val="000000"/>
                  </a:solidFill>
                  <a:effectLst/>
                  <a:latin typeface="Consolas" panose="020B0609020204030204" pitchFamily="49" charset="0"/>
                </a:rPr>
                <a:t>}</a:t>
              </a:r>
            </a:p>
          </p:txBody>
        </p:sp>
        <p:sp>
          <p:nvSpPr>
            <p:cNvPr id="8" name="Rectangle 7">
              <a:extLst>
                <a:ext uri="{FF2B5EF4-FFF2-40B4-BE49-F238E27FC236}">
                  <a16:creationId xmlns:a16="http://schemas.microsoft.com/office/drawing/2014/main" id="{7EB1040B-4E2F-A2C7-DD36-983697394B46}"/>
                </a:ext>
              </a:extLst>
            </p:cNvPr>
            <p:cNvSpPr/>
            <p:nvPr/>
          </p:nvSpPr>
          <p:spPr>
            <a:xfrm>
              <a:off x="1561672" y="2301411"/>
              <a:ext cx="2845941" cy="729465"/>
            </a:xfrm>
            <a:prstGeom prst="rect">
              <a:avLst/>
            </a:prstGeom>
            <a:solidFill>
              <a:srgbClr val="92D050">
                <a:alpha val="28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800" dirty="0" err="1">
                <a:solidFill>
                  <a:schemeClr val="tx1"/>
                </a:solidFill>
              </a:endParaRPr>
            </a:p>
          </p:txBody>
        </p:sp>
        <p:sp>
          <p:nvSpPr>
            <p:cNvPr id="9" name="Rectangle 8">
              <a:extLst>
                <a:ext uri="{FF2B5EF4-FFF2-40B4-BE49-F238E27FC236}">
                  <a16:creationId xmlns:a16="http://schemas.microsoft.com/office/drawing/2014/main" id="{E4C513F9-603F-2F30-B8B0-1067F2378288}"/>
                </a:ext>
              </a:extLst>
            </p:cNvPr>
            <p:cNvSpPr/>
            <p:nvPr/>
          </p:nvSpPr>
          <p:spPr>
            <a:xfrm>
              <a:off x="1561671" y="3373889"/>
              <a:ext cx="2845941" cy="1054273"/>
            </a:xfrm>
            <a:prstGeom prst="rect">
              <a:avLst/>
            </a:prstGeom>
            <a:solidFill>
              <a:srgbClr val="92D050">
                <a:alpha val="28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800" dirty="0" err="1">
                <a:solidFill>
                  <a:schemeClr val="tx1"/>
                </a:solidFill>
              </a:endParaRPr>
            </a:p>
          </p:txBody>
        </p:sp>
      </p:grpSp>
      <p:sp>
        <p:nvSpPr>
          <p:cNvPr id="17" name="TextBox 16">
            <a:extLst>
              <a:ext uri="{FF2B5EF4-FFF2-40B4-BE49-F238E27FC236}">
                <a16:creationId xmlns:a16="http://schemas.microsoft.com/office/drawing/2014/main" id="{5659ADE4-263F-D99A-4AAD-ABB5034184DB}"/>
              </a:ext>
            </a:extLst>
          </p:cNvPr>
          <p:cNvSpPr txBox="1"/>
          <p:nvPr/>
        </p:nvSpPr>
        <p:spPr>
          <a:xfrm>
            <a:off x="9699661" y="1853096"/>
            <a:ext cx="1807077" cy="707886"/>
          </a:xfrm>
          <a:prstGeom prst="rect">
            <a:avLst/>
          </a:prstGeom>
          <a:noFill/>
          <a:ln>
            <a:solidFill>
              <a:srgbClr val="0A52B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l"/>
            <a:r>
              <a:rPr lang="en-US" sz="2000" dirty="0">
                <a:solidFill>
                  <a:schemeClr val="tx1"/>
                </a:solidFill>
                <a:latin typeface="Verdana" panose="020B0604030504040204" pitchFamily="34" charset="0"/>
                <a:ea typeface="Verdana" panose="020B0604030504040204" pitchFamily="34" charset="0"/>
              </a:rPr>
              <a:t>This will be a </a:t>
            </a:r>
            <a:r>
              <a:rPr lang="en-US" sz="2000" dirty="0" err="1">
                <a:solidFill>
                  <a:schemeClr val="tx1"/>
                </a:solidFill>
                <a:latin typeface="Verdana" panose="020B0604030504040204" pitchFamily="34" charset="0"/>
                <a:ea typeface="Verdana" panose="020B0604030504040204" pitchFamily="34" charset="0"/>
              </a:rPr>
              <a:t>macrotask</a:t>
            </a:r>
            <a:endParaRPr lang="en-US" sz="2000" dirty="0">
              <a:solidFill>
                <a:schemeClr val="tx1"/>
              </a:solidFill>
              <a:latin typeface="Verdana" panose="020B0604030504040204" pitchFamily="34" charset="0"/>
              <a:ea typeface="Verdana" panose="020B0604030504040204" pitchFamily="34" charset="0"/>
            </a:endParaRPr>
          </a:p>
        </p:txBody>
      </p:sp>
      <p:sp>
        <p:nvSpPr>
          <p:cNvPr id="19" name="TextBox 18">
            <a:extLst>
              <a:ext uri="{FF2B5EF4-FFF2-40B4-BE49-F238E27FC236}">
                <a16:creationId xmlns:a16="http://schemas.microsoft.com/office/drawing/2014/main" id="{28770D23-C224-3AE9-17C5-53F72BC77258}"/>
              </a:ext>
            </a:extLst>
          </p:cNvPr>
          <p:cNvSpPr txBox="1"/>
          <p:nvPr/>
        </p:nvSpPr>
        <p:spPr>
          <a:xfrm>
            <a:off x="7998408" y="4428420"/>
            <a:ext cx="1983792" cy="707886"/>
          </a:xfrm>
          <a:prstGeom prst="rect">
            <a:avLst/>
          </a:prstGeom>
          <a:noFill/>
          <a:ln>
            <a:solidFill>
              <a:srgbClr val="0A52B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l"/>
            <a:r>
              <a:rPr lang="en-US" sz="2000" dirty="0">
                <a:solidFill>
                  <a:schemeClr val="tx1"/>
                </a:solidFill>
                <a:latin typeface="Verdana" panose="020B0604030504040204" pitchFamily="34" charset="0"/>
                <a:ea typeface="Verdana" panose="020B0604030504040204" pitchFamily="34" charset="0"/>
              </a:rPr>
              <a:t>This will be a microtask</a:t>
            </a:r>
          </a:p>
        </p:txBody>
      </p:sp>
      <p:sp>
        <p:nvSpPr>
          <p:cNvPr id="21" name="Rectangle: Rounded Corners 20">
            <a:extLst>
              <a:ext uri="{FF2B5EF4-FFF2-40B4-BE49-F238E27FC236}">
                <a16:creationId xmlns:a16="http://schemas.microsoft.com/office/drawing/2014/main" id="{657F2ACF-63C3-57C7-6DB9-E2904C44B5AF}"/>
              </a:ext>
            </a:extLst>
          </p:cNvPr>
          <p:cNvSpPr/>
          <p:nvPr/>
        </p:nvSpPr>
        <p:spPr>
          <a:xfrm>
            <a:off x="4476584" y="2941983"/>
            <a:ext cx="4492487" cy="487017"/>
          </a:xfrm>
          <a:prstGeom prst="roundRect">
            <a:avLst/>
          </a:prstGeom>
          <a:solidFill>
            <a:srgbClr val="FFFF00">
              <a:alpha val="18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800" dirty="0" err="1">
              <a:solidFill>
                <a:schemeClr val="tx1"/>
              </a:solidFill>
            </a:endParaRPr>
          </a:p>
        </p:txBody>
      </p:sp>
      <p:cxnSp>
        <p:nvCxnSpPr>
          <p:cNvPr id="23" name="Straight Arrow Connector 22">
            <a:extLst>
              <a:ext uri="{FF2B5EF4-FFF2-40B4-BE49-F238E27FC236}">
                <a16:creationId xmlns:a16="http://schemas.microsoft.com/office/drawing/2014/main" id="{3F07F8A8-DC68-75E8-51B6-5B4E9EB26396}"/>
              </a:ext>
            </a:extLst>
          </p:cNvPr>
          <p:cNvCxnSpPr>
            <a:stCxn id="17" idx="1"/>
          </p:cNvCxnSpPr>
          <p:nvPr/>
        </p:nvCxnSpPr>
        <p:spPr>
          <a:xfrm flipH="1">
            <a:off x="8990304" y="2207039"/>
            <a:ext cx="709357" cy="73494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54988588-227D-A397-E8B3-11E913D8B099}"/>
              </a:ext>
            </a:extLst>
          </p:cNvPr>
          <p:cNvCxnSpPr/>
          <p:nvPr/>
        </p:nvCxnSpPr>
        <p:spPr>
          <a:xfrm flipH="1" flipV="1">
            <a:off x="4710223" y="3901283"/>
            <a:ext cx="3200400" cy="87273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913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Asynchronous Computation with Threads"/>
          <p:cNvSpPr txBox="1">
            <a:spLocks noGrp="1"/>
          </p:cNvSpPr>
          <p:nvPr>
            <p:ph type="title"/>
          </p:nvPr>
        </p:nvSpPr>
        <p:spPr>
          <a:xfrm>
            <a:off x="838200" y="18255"/>
            <a:ext cx="11114314" cy="1325563"/>
          </a:xfrm>
          <a:prstGeom prst="rect">
            <a:avLst/>
          </a:prstGeom>
        </p:spPr>
        <p:txBody>
          <a:bodyPr/>
          <a:lstStyle/>
          <a:p>
            <a:r>
              <a:rPr lang="en-US" dirty="0"/>
              <a:t>By contrast, most OS's use </a:t>
            </a:r>
            <a:r>
              <a:rPr lang="en-US" b="1" dirty="0"/>
              <a:t>pre-emptive</a:t>
            </a:r>
            <a:r>
              <a:rPr lang="en-US" dirty="0"/>
              <a:t> </a:t>
            </a:r>
            <a:r>
              <a:rPr lang="en-US" b="1" dirty="0"/>
              <a:t>multiprocessing</a:t>
            </a:r>
            <a:endParaRPr b="1" dirty="0"/>
          </a:p>
        </p:txBody>
      </p:sp>
      <p:sp>
        <p:nvSpPr>
          <p:cNvPr id="192" name="Multi-Threading allows us to do more than one thing at a time…"/>
          <p:cNvSpPr txBox="1">
            <a:spLocks noGrp="1"/>
          </p:cNvSpPr>
          <p:nvPr>
            <p:ph idx="1"/>
          </p:nvPr>
        </p:nvSpPr>
        <p:spPr>
          <a:xfrm>
            <a:off x="838200" y="1500160"/>
            <a:ext cx="9818914" cy="4351338"/>
          </a:xfrm>
          <a:prstGeom prst="rect">
            <a:avLst/>
          </a:prstGeom>
        </p:spPr>
        <p:txBody>
          <a:bodyPr>
            <a:normAutofit/>
          </a:bodyPr>
          <a:lstStyle/>
          <a:p>
            <a:r>
              <a:rPr lang="en-US" dirty="0"/>
              <a:t>OS manages multiprocessing with multiple threads of execution</a:t>
            </a:r>
          </a:p>
          <a:p>
            <a:r>
              <a:rPr lang="en-US" dirty="0"/>
              <a:t>Processes may be </a:t>
            </a:r>
            <a:r>
              <a:rPr lang="en-US" b="1" i="1" dirty="0"/>
              <a:t>interrupted</a:t>
            </a:r>
            <a:r>
              <a:rPr lang="en-US" dirty="0"/>
              <a:t> at unpredictable</a:t>
            </a:r>
            <a:r>
              <a:rPr lang="en-US" baseline="0" dirty="0"/>
              <a:t> times</a:t>
            </a:r>
            <a:endParaRPr lang="en-US" dirty="0"/>
          </a:p>
          <a:p>
            <a:pPr lvl="0"/>
            <a:r>
              <a:rPr lang="en-US" dirty="0"/>
              <a:t>Inter-process communication by shared memory</a:t>
            </a:r>
          </a:p>
          <a:p>
            <a:r>
              <a:rPr lang="en-US" dirty="0"/>
              <a:t>Data races abound</a:t>
            </a:r>
          </a:p>
          <a:p>
            <a:pPr lvl="0"/>
            <a:r>
              <a:rPr lang="en-US" dirty="0"/>
              <a:t>Really, really hard to get right: need critical sections, semaphores, monitors (all that stuff you learned about in op. sys.)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E27F2-3685-217F-F3EF-E022EB526D76}"/>
              </a:ext>
            </a:extLst>
          </p:cNvPr>
          <p:cNvSpPr>
            <a:spLocks noGrp="1"/>
          </p:cNvSpPr>
          <p:nvPr>
            <p:ph type="title"/>
          </p:nvPr>
        </p:nvSpPr>
        <p:spPr/>
        <p:txBody>
          <a:bodyPr/>
          <a:lstStyle/>
          <a:p>
            <a:r>
              <a:rPr lang="en-US" dirty="0"/>
              <a:t>Java vs. JS/TS</a:t>
            </a:r>
          </a:p>
        </p:txBody>
      </p:sp>
      <p:sp>
        <p:nvSpPr>
          <p:cNvPr id="3" name="Slide Number Placeholder 2">
            <a:extLst>
              <a:ext uri="{FF2B5EF4-FFF2-40B4-BE49-F238E27FC236}">
                <a16:creationId xmlns:a16="http://schemas.microsoft.com/office/drawing/2014/main" id="{0DCBA99B-9B52-6B93-AA38-C5360F2244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D50A8E0-85BE-235E-B3A1-9815DAFEE290}"/>
              </a:ext>
            </a:extLst>
          </p:cNvPr>
          <p:cNvSpPr txBox="1"/>
          <p:nvPr/>
        </p:nvSpPr>
        <p:spPr>
          <a:xfrm>
            <a:off x="838200" y="1452957"/>
            <a:ext cx="7942006" cy="501675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buNone/>
            </a:pPr>
            <a:r>
              <a:rPr lang="en-US" sz="2000" b="0" dirty="0">
                <a:solidFill>
                  <a:srgbClr val="0000FF"/>
                </a:solidFill>
                <a:effectLst/>
                <a:latin typeface="Consolas" panose="020B0609020204030204" pitchFamily="49" charset="0"/>
              </a:rPr>
              <a:t>async</a:t>
            </a:r>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function</a:t>
            </a:r>
            <a:r>
              <a:rPr lang="en-US" sz="2000" b="0" dirty="0">
                <a:solidFill>
                  <a:srgbClr val="3B3B3B"/>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asyncPrintA</a:t>
            </a:r>
            <a:r>
              <a:rPr lang="en-US" sz="2000" b="0" dirty="0">
                <a:solidFill>
                  <a:srgbClr val="3B3B3B"/>
                </a:solidFill>
                <a:effectLst/>
                <a:latin typeface="Consolas" panose="020B0609020204030204" pitchFamily="49" charset="0"/>
              </a:rPr>
              <a:t>() {</a:t>
            </a:r>
          </a:p>
          <a:p>
            <a:pPr algn="l">
              <a:buNone/>
            </a:pPr>
            <a:r>
              <a:rPr lang="en-US" sz="2000" b="0" dirty="0">
                <a:solidFill>
                  <a:srgbClr val="3B3B3B"/>
                </a:solidFill>
                <a:effectLst/>
                <a:latin typeface="Consolas" panose="020B0609020204030204" pitchFamily="49" charset="0"/>
              </a:rPr>
              <a:t>    </a:t>
            </a:r>
            <a:r>
              <a:rPr lang="en-US" sz="2000" b="0" dirty="0">
                <a:solidFill>
                  <a:srgbClr val="AF00DB"/>
                </a:solidFill>
                <a:effectLst/>
                <a:latin typeface="Consolas" panose="020B0609020204030204" pitchFamily="49" charset="0"/>
              </a:rPr>
              <a:t>await</a:t>
            </a:r>
            <a:r>
              <a:rPr lang="en-US" sz="2000" b="0" dirty="0">
                <a:solidFill>
                  <a:srgbClr val="3B3B3B"/>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waitRandom</a:t>
            </a:r>
            <a:r>
              <a:rPr lang="en-US" sz="2000" b="0" dirty="0">
                <a:solidFill>
                  <a:srgbClr val="3B3B3B"/>
                </a:solidFill>
                <a:effectLst/>
                <a:latin typeface="Consolas" panose="020B0609020204030204" pitchFamily="49" charset="0"/>
              </a:rPr>
              <a:t>(</a:t>
            </a:r>
            <a:r>
              <a:rPr lang="en-US" sz="2000" b="0" dirty="0">
                <a:solidFill>
                  <a:srgbClr val="098658"/>
                </a:solidFill>
                <a:effectLst/>
                <a:latin typeface="Consolas" panose="020B0609020204030204" pitchFamily="49" charset="0"/>
              </a:rPr>
              <a:t>1</a:t>
            </a:r>
            <a:r>
              <a:rPr lang="en-US" sz="2000" b="0" dirty="0">
                <a:solidFill>
                  <a:srgbClr val="3B3B3B"/>
                </a:solidFill>
                <a:effectLst/>
                <a:latin typeface="Consolas" panose="020B0609020204030204" pitchFamily="49" charset="0"/>
              </a:rPr>
              <a:t>);  </a:t>
            </a:r>
          </a:p>
          <a:p>
            <a:pPr algn="l">
              <a:buNone/>
            </a:pP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console</a:t>
            </a:r>
            <a:r>
              <a:rPr lang="en-US" sz="2000" b="0" dirty="0">
                <a:solidFill>
                  <a:srgbClr val="3B3B3B"/>
                </a:solidFill>
                <a:effectLst/>
                <a:latin typeface="Consolas" panose="020B0609020204030204" pitchFamily="49" charset="0"/>
              </a:rPr>
              <a:t>.</a:t>
            </a:r>
            <a:r>
              <a:rPr lang="en-US" sz="2000" b="0" dirty="0">
                <a:solidFill>
                  <a:srgbClr val="795E26"/>
                </a:solidFill>
                <a:effectLst/>
                <a:latin typeface="Consolas" panose="020B0609020204030204" pitchFamily="49" charset="0"/>
              </a:rPr>
              <a:t>log</a:t>
            </a:r>
            <a:r>
              <a:rPr lang="en-US" sz="2000" b="0" dirty="0">
                <a:solidFill>
                  <a:srgbClr val="3B3B3B"/>
                </a:solidFill>
                <a:effectLst/>
                <a:latin typeface="Consolas" panose="020B0609020204030204" pitchFamily="49" charset="0"/>
              </a:rPr>
              <a:t>(</a:t>
            </a:r>
            <a:r>
              <a:rPr lang="en-US" sz="2000" b="0" dirty="0">
                <a:solidFill>
                  <a:srgbClr val="A31515"/>
                </a:solidFill>
                <a:effectLst/>
                <a:latin typeface="Consolas" panose="020B0609020204030204" pitchFamily="49" charset="0"/>
              </a:rPr>
              <a:t>'A'</a:t>
            </a:r>
            <a:r>
              <a:rPr lang="en-US" sz="2000" b="0" dirty="0">
                <a:solidFill>
                  <a:srgbClr val="3B3B3B"/>
                </a:solidFill>
                <a:effectLst/>
                <a:latin typeface="Consolas" panose="020B0609020204030204" pitchFamily="49" charset="0"/>
              </a:rPr>
              <a:t>);</a:t>
            </a:r>
          </a:p>
          <a:p>
            <a:pPr algn="l">
              <a:buNone/>
            </a:pPr>
            <a:r>
              <a:rPr lang="en-US" sz="2000" b="0" dirty="0">
                <a:solidFill>
                  <a:srgbClr val="3B3B3B"/>
                </a:solidFill>
                <a:effectLst/>
                <a:latin typeface="Consolas" panose="020B0609020204030204" pitchFamily="49" charset="0"/>
              </a:rPr>
              <a:t>}</a:t>
            </a:r>
          </a:p>
          <a:p>
            <a:pPr algn="l">
              <a:buNone/>
            </a:pPr>
            <a:br>
              <a:rPr lang="en-US" sz="2000" b="0" dirty="0">
                <a:solidFill>
                  <a:srgbClr val="3B3B3B"/>
                </a:solidFill>
                <a:effectLst/>
                <a:latin typeface="Consolas" panose="020B0609020204030204" pitchFamily="49" charset="0"/>
              </a:rPr>
            </a:br>
            <a:r>
              <a:rPr lang="en-US" sz="2000" b="0" dirty="0">
                <a:solidFill>
                  <a:srgbClr val="0000FF"/>
                </a:solidFill>
                <a:effectLst/>
                <a:latin typeface="Consolas" panose="020B0609020204030204" pitchFamily="49" charset="0"/>
              </a:rPr>
              <a:t>async</a:t>
            </a:r>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function</a:t>
            </a:r>
            <a:r>
              <a:rPr lang="en-US" sz="2000" b="0" dirty="0">
                <a:solidFill>
                  <a:srgbClr val="3B3B3B"/>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asyncPrintBC</a:t>
            </a:r>
            <a:r>
              <a:rPr lang="en-US" sz="2000" b="0" dirty="0">
                <a:solidFill>
                  <a:srgbClr val="3B3B3B"/>
                </a:solidFill>
                <a:effectLst/>
                <a:latin typeface="Consolas" panose="020B0609020204030204" pitchFamily="49" charset="0"/>
              </a:rPr>
              <a:t>() {</a:t>
            </a:r>
          </a:p>
          <a:p>
            <a:pPr algn="l">
              <a:buNone/>
            </a:pPr>
            <a:r>
              <a:rPr lang="en-US" sz="2000" b="0" dirty="0">
                <a:solidFill>
                  <a:srgbClr val="3B3B3B"/>
                </a:solidFill>
                <a:effectLst/>
                <a:latin typeface="Consolas" panose="020B0609020204030204" pitchFamily="49" charset="0"/>
              </a:rPr>
              <a:t>    </a:t>
            </a:r>
            <a:r>
              <a:rPr lang="en-US" sz="2000" b="0" dirty="0">
                <a:solidFill>
                  <a:srgbClr val="AF00DB"/>
                </a:solidFill>
                <a:effectLst/>
                <a:latin typeface="Consolas" panose="020B0609020204030204" pitchFamily="49" charset="0"/>
              </a:rPr>
              <a:t>await</a:t>
            </a:r>
            <a:r>
              <a:rPr lang="en-US" sz="2000" b="0" dirty="0">
                <a:solidFill>
                  <a:srgbClr val="3B3B3B"/>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waitRandom</a:t>
            </a:r>
            <a:r>
              <a:rPr lang="en-US" sz="2000" b="0" dirty="0">
                <a:solidFill>
                  <a:srgbClr val="3B3B3B"/>
                </a:solidFill>
                <a:effectLst/>
                <a:latin typeface="Consolas" panose="020B0609020204030204" pitchFamily="49" charset="0"/>
              </a:rPr>
              <a:t>(</a:t>
            </a:r>
            <a:r>
              <a:rPr lang="en-US" sz="2000" b="0" dirty="0">
                <a:solidFill>
                  <a:srgbClr val="098658"/>
                </a:solidFill>
                <a:effectLst/>
                <a:latin typeface="Consolas" panose="020B0609020204030204" pitchFamily="49" charset="0"/>
              </a:rPr>
              <a:t>2</a:t>
            </a:r>
            <a:r>
              <a:rPr lang="en-US" sz="2000" b="0" dirty="0">
                <a:solidFill>
                  <a:srgbClr val="3B3B3B"/>
                </a:solidFill>
                <a:effectLst/>
                <a:latin typeface="Consolas" panose="020B0609020204030204" pitchFamily="49" charset="0"/>
              </a:rPr>
              <a:t>);    </a:t>
            </a:r>
          </a:p>
          <a:p>
            <a:pPr algn="l">
              <a:buNone/>
            </a:pP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console</a:t>
            </a:r>
            <a:r>
              <a:rPr lang="en-US" sz="2000" b="0" dirty="0">
                <a:solidFill>
                  <a:srgbClr val="3B3B3B"/>
                </a:solidFill>
                <a:effectLst/>
                <a:latin typeface="Consolas" panose="020B0609020204030204" pitchFamily="49" charset="0"/>
              </a:rPr>
              <a:t>.</a:t>
            </a:r>
            <a:r>
              <a:rPr lang="en-US" sz="2000" b="0" dirty="0">
                <a:solidFill>
                  <a:srgbClr val="795E26"/>
                </a:solidFill>
                <a:effectLst/>
                <a:latin typeface="Consolas" panose="020B0609020204030204" pitchFamily="49" charset="0"/>
              </a:rPr>
              <a:t>log</a:t>
            </a:r>
            <a:r>
              <a:rPr lang="en-US" sz="2000" b="0" dirty="0">
                <a:solidFill>
                  <a:srgbClr val="3B3B3B"/>
                </a:solidFill>
                <a:effectLst/>
                <a:latin typeface="Consolas" panose="020B0609020204030204" pitchFamily="49" charset="0"/>
              </a:rPr>
              <a:t>(</a:t>
            </a:r>
            <a:r>
              <a:rPr lang="en-US" sz="2000" b="0" dirty="0">
                <a:solidFill>
                  <a:srgbClr val="A31515"/>
                </a:solidFill>
                <a:effectLst/>
                <a:latin typeface="Consolas" panose="020B0609020204030204" pitchFamily="49" charset="0"/>
              </a:rPr>
              <a:t>'B'</a:t>
            </a:r>
            <a:r>
              <a:rPr lang="en-US" sz="2000" b="0" dirty="0">
                <a:solidFill>
                  <a:srgbClr val="3B3B3B"/>
                </a:solidFill>
                <a:effectLst/>
                <a:latin typeface="Consolas" panose="020B0609020204030204" pitchFamily="49" charset="0"/>
              </a:rPr>
              <a:t>);</a:t>
            </a:r>
          </a:p>
          <a:p>
            <a:pPr algn="l">
              <a:buNone/>
            </a:pP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console</a:t>
            </a:r>
            <a:r>
              <a:rPr lang="en-US" sz="2000" b="0" dirty="0">
                <a:solidFill>
                  <a:srgbClr val="3B3B3B"/>
                </a:solidFill>
                <a:effectLst/>
                <a:latin typeface="Consolas" panose="020B0609020204030204" pitchFamily="49" charset="0"/>
              </a:rPr>
              <a:t>.</a:t>
            </a:r>
            <a:r>
              <a:rPr lang="en-US" sz="2000" b="0" dirty="0">
                <a:solidFill>
                  <a:srgbClr val="795E26"/>
                </a:solidFill>
                <a:effectLst/>
                <a:latin typeface="Consolas" panose="020B0609020204030204" pitchFamily="49" charset="0"/>
              </a:rPr>
              <a:t>log</a:t>
            </a:r>
            <a:r>
              <a:rPr lang="en-US" sz="2000" b="0" dirty="0">
                <a:solidFill>
                  <a:srgbClr val="3B3B3B"/>
                </a:solidFill>
                <a:effectLst/>
                <a:latin typeface="Consolas" panose="020B0609020204030204" pitchFamily="49" charset="0"/>
              </a:rPr>
              <a:t>(</a:t>
            </a:r>
            <a:r>
              <a:rPr lang="en-US" sz="2000" b="0" dirty="0">
                <a:solidFill>
                  <a:srgbClr val="A31515"/>
                </a:solidFill>
                <a:effectLst/>
                <a:latin typeface="Consolas" panose="020B0609020204030204" pitchFamily="49" charset="0"/>
              </a:rPr>
              <a:t>'C'</a:t>
            </a:r>
            <a:r>
              <a:rPr lang="en-US" sz="2000" b="0" dirty="0">
                <a:solidFill>
                  <a:srgbClr val="3B3B3B"/>
                </a:solidFill>
                <a:effectLst/>
                <a:latin typeface="Consolas" panose="020B0609020204030204" pitchFamily="49" charset="0"/>
              </a:rPr>
              <a:t>);</a:t>
            </a:r>
          </a:p>
          <a:p>
            <a:pPr algn="l">
              <a:buNone/>
            </a:pPr>
            <a:r>
              <a:rPr lang="en-US" sz="2000" b="0" dirty="0">
                <a:solidFill>
                  <a:srgbClr val="3B3B3B"/>
                </a:solidFill>
                <a:effectLst/>
                <a:latin typeface="Consolas" panose="020B0609020204030204" pitchFamily="49" charset="0"/>
              </a:rPr>
              <a:t>}</a:t>
            </a:r>
          </a:p>
          <a:p>
            <a:pPr algn="l">
              <a:buNone/>
            </a:pPr>
            <a:br>
              <a:rPr lang="en-US" sz="2000" b="0" dirty="0">
                <a:solidFill>
                  <a:srgbClr val="3B3B3B"/>
                </a:solidFill>
                <a:effectLst/>
                <a:latin typeface="Consolas" panose="020B0609020204030204" pitchFamily="49" charset="0"/>
              </a:rPr>
            </a:br>
            <a:r>
              <a:rPr lang="en-US" sz="2000" dirty="0">
                <a:solidFill>
                  <a:srgbClr val="0000FF"/>
                </a:solidFill>
                <a:latin typeface="Consolas" panose="020B0609020204030204" pitchFamily="49" charset="0"/>
              </a:rPr>
              <a:t>export</a:t>
            </a:r>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async</a:t>
            </a:r>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function</a:t>
            </a:r>
            <a:r>
              <a:rPr lang="en-US" sz="2000" b="0" dirty="0">
                <a:solidFill>
                  <a:srgbClr val="3B3B3B"/>
                </a:solidFill>
                <a:effectLst/>
                <a:latin typeface="Consolas" panose="020B0609020204030204" pitchFamily="49" charset="0"/>
              </a:rPr>
              <a:t> </a:t>
            </a:r>
            <a:r>
              <a:rPr lang="en-US" sz="2000" b="0" dirty="0">
                <a:solidFill>
                  <a:srgbClr val="795E26"/>
                </a:solidFill>
                <a:effectLst/>
                <a:latin typeface="Consolas" panose="020B0609020204030204" pitchFamily="49" charset="0"/>
              </a:rPr>
              <a:t>run</a:t>
            </a:r>
            <a:r>
              <a:rPr lang="en-US" sz="2000" b="0" dirty="0">
                <a:solidFill>
                  <a:srgbClr val="3B3B3B"/>
                </a:solidFill>
                <a:effectLst/>
                <a:latin typeface="Consolas" panose="020B0609020204030204" pitchFamily="49" charset="0"/>
              </a:rPr>
              <a:t>() {</a:t>
            </a:r>
          </a:p>
          <a:p>
            <a:pPr algn="l">
              <a:buNone/>
            </a:pPr>
            <a:r>
              <a:rPr lang="en-US" sz="2000" b="0" dirty="0">
                <a:solidFill>
                  <a:srgbClr val="3B3B3B"/>
                </a:solidFill>
                <a:effectLst/>
                <a:latin typeface="Consolas" panose="020B0609020204030204" pitchFamily="49" charset="0"/>
              </a:rPr>
              <a:t>    </a:t>
            </a:r>
            <a:r>
              <a:rPr lang="en-US" sz="2000" b="0" dirty="0">
                <a:solidFill>
                  <a:srgbClr val="AF00DB"/>
                </a:solidFill>
                <a:effectLst/>
                <a:latin typeface="Consolas" panose="020B0609020204030204" pitchFamily="49" charset="0"/>
              </a:rPr>
              <a:t>await</a:t>
            </a:r>
            <a:r>
              <a:rPr lang="en-US" sz="2000" b="0" dirty="0">
                <a:solidFill>
                  <a:srgbClr val="3B3B3B"/>
                </a:solidFill>
                <a:effectLst/>
                <a:latin typeface="Consolas" panose="020B0609020204030204" pitchFamily="49" charset="0"/>
              </a:rPr>
              <a:t> </a:t>
            </a:r>
            <a:r>
              <a:rPr lang="en-US" sz="2000" b="0" dirty="0" err="1">
                <a:solidFill>
                  <a:srgbClr val="267F99"/>
                </a:solidFill>
                <a:effectLst/>
                <a:latin typeface="Consolas" panose="020B0609020204030204" pitchFamily="49" charset="0"/>
              </a:rPr>
              <a:t>Promise</a:t>
            </a:r>
            <a:r>
              <a:rPr lang="en-US" sz="2000" b="0" dirty="0" err="1">
                <a:solidFill>
                  <a:srgbClr val="3B3B3B"/>
                </a:solidFill>
                <a:effectLst/>
                <a:latin typeface="Consolas" panose="020B0609020204030204" pitchFamily="49" charset="0"/>
              </a:rPr>
              <a:t>.</a:t>
            </a:r>
            <a:r>
              <a:rPr lang="en-US" sz="2000" b="0" dirty="0" err="1">
                <a:solidFill>
                  <a:srgbClr val="795E26"/>
                </a:solidFill>
                <a:effectLst/>
                <a:latin typeface="Consolas" panose="020B0609020204030204" pitchFamily="49" charset="0"/>
              </a:rPr>
              <a:t>all</a:t>
            </a:r>
            <a:r>
              <a:rPr lang="en-US" sz="2000" b="0" dirty="0">
                <a:solidFill>
                  <a:srgbClr val="3B3B3B"/>
                </a:solidFill>
                <a:effectLst/>
                <a:latin typeface="Consolas" panose="020B0609020204030204" pitchFamily="49" charset="0"/>
              </a:rPr>
              <a:t>([</a:t>
            </a:r>
            <a:r>
              <a:rPr lang="en-US" sz="2000" b="0" dirty="0" err="1">
                <a:solidFill>
                  <a:srgbClr val="795E26"/>
                </a:solidFill>
                <a:effectLst/>
                <a:latin typeface="Consolas" panose="020B0609020204030204" pitchFamily="49" charset="0"/>
              </a:rPr>
              <a:t>asyncPrintA</a:t>
            </a:r>
            <a:r>
              <a:rPr lang="en-US" sz="2000" b="0" dirty="0">
                <a:solidFill>
                  <a:srgbClr val="3B3B3B"/>
                </a:solidFill>
                <a:effectLst/>
                <a:latin typeface="Consolas" panose="020B0609020204030204" pitchFamily="49" charset="0"/>
              </a:rPr>
              <a:t>(), </a:t>
            </a:r>
            <a:r>
              <a:rPr lang="en-US" sz="2000" b="0" dirty="0" err="1">
                <a:solidFill>
                  <a:srgbClr val="795E26"/>
                </a:solidFill>
                <a:effectLst/>
                <a:latin typeface="Consolas" panose="020B0609020204030204" pitchFamily="49" charset="0"/>
              </a:rPr>
              <a:t>asyncPrintBC</a:t>
            </a:r>
            <a:r>
              <a:rPr lang="en-US" sz="2000" b="0" dirty="0">
                <a:solidFill>
                  <a:srgbClr val="3B3B3B"/>
                </a:solidFill>
                <a:effectLst/>
                <a:latin typeface="Consolas" panose="020B0609020204030204" pitchFamily="49" charset="0"/>
              </a:rPr>
              <a:t>()])</a:t>
            </a:r>
          </a:p>
          <a:p>
            <a:pPr algn="l">
              <a:buNone/>
            </a:pPr>
            <a:r>
              <a:rPr lang="en-US" sz="2000" b="0" dirty="0">
                <a:solidFill>
                  <a:srgbClr val="3B3B3B"/>
                </a:solidFill>
                <a:effectLst/>
                <a:latin typeface="Consolas" panose="020B0609020204030204" pitchFamily="49" charset="0"/>
              </a:rPr>
              <a:t>}</a:t>
            </a:r>
          </a:p>
          <a:p>
            <a:pPr algn="l">
              <a:buNone/>
            </a:pPr>
            <a:br>
              <a:rPr lang="en-US" sz="2000" b="0" dirty="0">
                <a:solidFill>
                  <a:srgbClr val="3B3B3B"/>
                </a:solidFill>
                <a:effectLst/>
                <a:latin typeface="Consolas" panose="020B0609020204030204" pitchFamily="49" charset="0"/>
              </a:rPr>
            </a:br>
            <a:endParaRPr lang="en-US" sz="2000" b="0" dirty="0">
              <a:solidFill>
                <a:srgbClr val="3B3B3B"/>
              </a:solidFill>
              <a:effectLst/>
              <a:latin typeface="Consolas" panose="020B0609020204030204" pitchFamily="49" charset="0"/>
            </a:endParaRPr>
          </a:p>
        </p:txBody>
      </p:sp>
      <p:sp>
        <p:nvSpPr>
          <p:cNvPr id="4" name="Rectangle: Rounded Corners 3">
            <a:extLst>
              <a:ext uri="{FF2B5EF4-FFF2-40B4-BE49-F238E27FC236}">
                <a16:creationId xmlns:a16="http://schemas.microsoft.com/office/drawing/2014/main" id="{455689C7-7C27-5D24-90F6-149A2C5D118F}"/>
              </a:ext>
            </a:extLst>
          </p:cNvPr>
          <p:cNvSpPr/>
          <p:nvPr/>
        </p:nvSpPr>
        <p:spPr>
          <a:xfrm>
            <a:off x="7366572" y="286242"/>
            <a:ext cx="4572000" cy="588626"/>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/Slides/</a:t>
            </a:r>
            <a:r>
              <a:rPr lang="en-US" sz="2400" dirty="0" err="1">
                <a:solidFill>
                  <a:schemeClr val="tx1"/>
                </a:solidFill>
              </a:rPr>
              <a:t>criticalSection.ts</a:t>
            </a:r>
            <a:endParaRPr lang="en-US" sz="2400" dirty="0">
              <a:solidFill>
                <a:schemeClr val="tx1"/>
              </a:solidFill>
            </a:endParaRPr>
          </a:p>
        </p:txBody>
      </p:sp>
      <p:sp>
        <p:nvSpPr>
          <p:cNvPr id="5" name="Content Placeholder 4">
            <a:extLst>
              <a:ext uri="{FF2B5EF4-FFF2-40B4-BE49-F238E27FC236}">
                <a16:creationId xmlns:a16="http://schemas.microsoft.com/office/drawing/2014/main" id="{A4D17C1B-9DC9-4F66-74C1-40955C2E2C8A}"/>
              </a:ext>
            </a:extLst>
          </p:cNvPr>
          <p:cNvSpPr>
            <a:spLocks noGrp="1"/>
          </p:cNvSpPr>
          <p:nvPr>
            <p:ph idx="1"/>
          </p:nvPr>
        </p:nvSpPr>
        <p:spPr>
          <a:xfrm>
            <a:off x="8318046" y="1771399"/>
            <a:ext cx="3761294" cy="4351338"/>
          </a:xfrm>
        </p:spPr>
        <p:txBody>
          <a:bodyPr>
            <a:normAutofit fontScale="92500" lnSpcReduction="10000"/>
          </a:bodyPr>
          <a:lstStyle/>
          <a:p>
            <a:r>
              <a:rPr lang="en-US" sz="2000" dirty="0"/>
              <a:t>In Java, he easiest thing to do is to set up two threads</a:t>
            </a:r>
          </a:p>
          <a:p>
            <a:r>
              <a:rPr lang="en-US" sz="2000" dirty="0"/>
              <a:t>But then you could get an interrupt between the print B and the print C.</a:t>
            </a:r>
          </a:p>
          <a:p>
            <a:r>
              <a:rPr lang="en-US" sz="2000" dirty="0"/>
              <a:t>So the output could be ABC, BAC, BCA</a:t>
            </a:r>
          </a:p>
          <a:p>
            <a:r>
              <a:rPr lang="en-US" sz="2000" dirty="0"/>
              <a:t>In TS/JS, the print B and print C are in the same critical section, so BAC is impossible!</a:t>
            </a:r>
          </a:p>
          <a:p>
            <a:r>
              <a:rPr lang="en-US" sz="2000" dirty="0"/>
              <a:t>(TBH, you can set this up in Java in a way that avoids the interrupt, but it takes some care </a:t>
            </a:r>
            <a:r>
              <a:rPr lang="en-US" sz="2000" dirty="0">
                <a:sym typeface="Wingdings" panose="05000000000000000000" pitchFamily="2" charset="2"/>
              </a:rPr>
              <a:t>)</a:t>
            </a:r>
            <a:endParaRPr lang="en-US" sz="2000" dirty="0"/>
          </a:p>
        </p:txBody>
      </p:sp>
    </p:spTree>
    <p:extLst>
      <p:ext uri="{BB962C8B-B14F-4D97-AF65-F5344CB8AC3E}">
        <p14:creationId xmlns:p14="http://schemas.microsoft.com/office/powerpoint/2010/main" val="831730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4EC4D-D0E4-E0A2-E9EB-0EAF13A1AB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BA0134-0F6C-30D5-93F3-BF1ED27FAEEB}"/>
              </a:ext>
            </a:extLst>
          </p:cNvPr>
          <p:cNvSpPr>
            <a:spLocks noGrp="1"/>
          </p:cNvSpPr>
          <p:nvPr>
            <p:ph type="title"/>
          </p:nvPr>
        </p:nvSpPr>
        <p:spPr/>
        <p:txBody>
          <a:bodyPr/>
          <a:lstStyle/>
          <a:p>
            <a:r>
              <a:rPr lang="en-US" dirty="0"/>
              <a:t>Let’s work with more complicated examples: Three Requests, sequentially</a:t>
            </a:r>
          </a:p>
        </p:txBody>
      </p:sp>
      <p:sp>
        <p:nvSpPr>
          <p:cNvPr id="3" name="Slide Number Placeholder 2">
            <a:extLst>
              <a:ext uri="{FF2B5EF4-FFF2-40B4-BE49-F238E27FC236}">
                <a16:creationId xmlns:a16="http://schemas.microsoft.com/office/drawing/2014/main" id="{A49AA8CF-B9E1-FE41-F28F-EAC4DABD179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108ED69-BEC0-E2B4-CE24-6547CAD27A48}"/>
              </a:ext>
            </a:extLst>
          </p:cNvPr>
          <p:cNvSpPr txBox="1"/>
          <p:nvPr/>
        </p:nvSpPr>
        <p:spPr>
          <a:xfrm>
            <a:off x="320842" y="1546051"/>
            <a:ext cx="9921240" cy="5632311"/>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buNone/>
            </a:pPr>
            <a:r>
              <a:rPr lang="en-US" sz="2000" b="0" dirty="0">
                <a:solidFill>
                  <a:srgbClr val="0000FF"/>
                </a:solidFill>
                <a:effectLst/>
                <a:latin typeface="Consolas" panose="020B0609020204030204" pitchFamily="49" charset="0"/>
              </a:rPr>
              <a:t>async</a:t>
            </a: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function</a:t>
            </a:r>
            <a:r>
              <a:rPr lang="en-US" sz="2000" b="0" dirty="0">
                <a:solidFill>
                  <a:srgbClr val="000000"/>
                </a:solidFill>
                <a:effectLst/>
                <a:latin typeface="Consolas" panose="020B0609020204030204" pitchFamily="49" charset="0"/>
              </a:rPr>
              <a:t> main() {</a:t>
            </a:r>
          </a:p>
          <a:p>
            <a:pPr algn="l">
              <a:buNone/>
            </a:pPr>
            <a:r>
              <a:rPr lang="en-US" sz="2000" b="0" dirty="0">
                <a:solidFill>
                  <a:srgbClr val="000000"/>
                </a:solidFill>
                <a:effectLst/>
                <a:latin typeface="Consolas" panose="020B0609020204030204" pitchFamily="49" charset="0"/>
              </a:rPr>
              <a:t>    console.log(</a:t>
            </a:r>
            <a:r>
              <a:rPr lang="en-US" sz="2000" b="0" dirty="0">
                <a:solidFill>
                  <a:srgbClr val="A31515"/>
                </a:solidFill>
                <a:effectLst/>
                <a:latin typeface="Consolas" panose="020B0609020204030204" pitchFamily="49" charset="0"/>
              </a:rPr>
              <a:t>'starting main'</a:t>
            </a:r>
            <a:r>
              <a:rPr lang="en-US" sz="2000" b="0" dirty="0">
                <a:solidFill>
                  <a:srgbClr val="000000"/>
                </a:solidFill>
                <a:effectLst/>
                <a:latin typeface="Consolas" panose="020B0609020204030204" pitchFamily="49" charset="0"/>
              </a:rPr>
              <a:t>);</a:t>
            </a:r>
          </a:p>
          <a:p>
            <a:pPr algn="l">
              <a:buNone/>
            </a:pP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const</a:t>
            </a:r>
            <a:r>
              <a:rPr lang="en-US" sz="2000" b="0" dirty="0">
                <a:solidFill>
                  <a:srgbClr val="000000"/>
                </a:solidFill>
                <a:effectLst/>
                <a:latin typeface="Consolas" panose="020B0609020204030204" pitchFamily="49" charset="0"/>
              </a:rPr>
              <a:t> res1 = </a:t>
            </a:r>
            <a:r>
              <a:rPr lang="en-US" sz="2000" b="0" dirty="0">
                <a:solidFill>
                  <a:srgbClr val="0000FF"/>
                </a:solidFill>
                <a:effectLst/>
                <a:latin typeface="Consolas" panose="020B0609020204030204" pitchFamily="49" charset="0"/>
              </a:rPr>
              <a:t>await</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fakeRequest</a:t>
            </a:r>
            <a:r>
              <a:rPr lang="en-US" sz="2000" b="0" dirty="0">
                <a:solidFill>
                  <a:srgbClr val="000000"/>
                </a:solidFill>
                <a:effectLst/>
                <a:latin typeface="Consolas" panose="020B0609020204030204" pitchFamily="49" charset="0"/>
              </a:rPr>
              <a:t>(</a:t>
            </a:r>
            <a:r>
              <a:rPr lang="en-US" sz="2000" b="0" dirty="0">
                <a:solidFill>
                  <a:srgbClr val="098658"/>
                </a:solidFill>
                <a:effectLst/>
                <a:latin typeface="Consolas" panose="020B0609020204030204" pitchFamily="49" charset="0"/>
              </a:rPr>
              <a:t>1</a:t>
            </a:r>
            <a:r>
              <a:rPr lang="en-US" sz="2000" b="0" dirty="0">
                <a:solidFill>
                  <a:srgbClr val="000000"/>
                </a:solidFill>
                <a:effectLst/>
                <a:latin typeface="Consolas" panose="020B0609020204030204" pitchFamily="49" charset="0"/>
              </a:rPr>
              <a:t>);</a:t>
            </a:r>
          </a:p>
          <a:p>
            <a:pPr algn="l">
              <a:buNone/>
            </a:pPr>
            <a:r>
              <a:rPr lang="en-US" sz="2000" b="0" dirty="0">
                <a:solidFill>
                  <a:srgbClr val="000000"/>
                </a:solidFill>
                <a:effectLst/>
                <a:latin typeface="Consolas" panose="020B0609020204030204" pitchFamily="49" charset="0"/>
              </a:rPr>
              <a:t>    console.log(</a:t>
            </a:r>
            <a:r>
              <a:rPr lang="en-US" sz="2000" b="0" dirty="0">
                <a:solidFill>
                  <a:srgbClr val="A31515"/>
                </a:solidFill>
                <a:effectLst/>
                <a:latin typeface="Consolas" panose="020B0609020204030204" pitchFamily="49" charset="0"/>
              </a:rPr>
              <a:t>`</a:t>
            </a:r>
            <a:r>
              <a:rPr lang="en-US" sz="2000" b="0" dirty="0" err="1">
                <a:solidFill>
                  <a:srgbClr val="A31515"/>
                </a:solidFill>
                <a:effectLst/>
                <a:latin typeface="Consolas" panose="020B0609020204030204" pitchFamily="49" charset="0"/>
              </a:rPr>
              <a:t>fakeRequest</a:t>
            </a:r>
            <a:r>
              <a:rPr lang="en-US" sz="2000" b="0" dirty="0">
                <a:solidFill>
                  <a:srgbClr val="A31515"/>
                </a:solidFill>
                <a:effectLst/>
                <a:latin typeface="Consolas" panose="020B0609020204030204" pitchFamily="49" charset="0"/>
              </a:rPr>
              <a:t>(1) returned: </a:t>
            </a:r>
            <a:r>
              <a:rPr lang="en-US" sz="2000" b="0" dirty="0">
                <a:solidFill>
                  <a:srgbClr val="0000FF"/>
                </a:solidFill>
                <a:effectLst/>
                <a:latin typeface="Consolas" panose="020B0609020204030204" pitchFamily="49" charset="0"/>
              </a:rPr>
              <a:t>${</a:t>
            </a:r>
            <a:r>
              <a:rPr lang="en-US" sz="2000" b="0" dirty="0">
                <a:solidFill>
                  <a:srgbClr val="000000"/>
                </a:solidFill>
                <a:effectLst/>
                <a:latin typeface="Consolas" panose="020B0609020204030204" pitchFamily="49" charset="0"/>
              </a:rPr>
              <a:t>res1</a:t>
            </a:r>
            <a:r>
              <a:rPr lang="en-US" sz="2000" b="0" dirty="0">
                <a:solidFill>
                  <a:srgbClr val="0000FF"/>
                </a:solidFill>
                <a:effectLst/>
                <a:latin typeface="Consolas" panose="020B0609020204030204" pitchFamily="49" charset="0"/>
              </a:rPr>
              <a:t>}</a:t>
            </a:r>
            <a:r>
              <a:rPr lang="en-US" sz="2000" b="0" dirty="0">
                <a:solidFill>
                  <a:srgbClr val="A31515"/>
                </a:solidFill>
                <a:effectLst/>
                <a:latin typeface="Consolas" panose="020B0609020204030204" pitchFamily="49" charset="0"/>
              </a:rPr>
              <a:t>`</a:t>
            </a:r>
            <a:r>
              <a:rPr lang="en-US" sz="2000" b="0" dirty="0">
                <a:solidFill>
                  <a:srgbClr val="000000"/>
                </a:solidFill>
                <a:effectLst/>
                <a:latin typeface="Consolas" panose="020B0609020204030204" pitchFamily="49" charset="0"/>
              </a:rPr>
              <a:t>);</a:t>
            </a:r>
          </a:p>
          <a:p>
            <a:pPr algn="l">
              <a:buNone/>
            </a:pP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const</a:t>
            </a:r>
            <a:r>
              <a:rPr lang="en-US" sz="2000" b="0" dirty="0">
                <a:solidFill>
                  <a:srgbClr val="000000"/>
                </a:solidFill>
                <a:effectLst/>
                <a:latin typeface="Consolas" panose="020B0609020204030204" pitchFamily="49" charset="0"/>
              </a:rPr>
              <a:t> res2 = </a:t>
            </a:r>
            <a:r>
              <a:rPr lang="en-US" sz="2000" b="0" dirty="0">
                <a:solidFill>
                  <a:srgbClr val="0000FF"/>
                </a:solidFill>
                <a:effectLst/>
                <a:latin typeface="Consolas" panose="020B0609020204030204" pitchFamily="49" charset="0"/>
              </a:rPr>
              <a:t>await</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fakeRequest</a:t>
            </a:r>
            <a:r>
              <a:rPr lang="en-US" sz="2000" b="0" dirty="0">
                <a:solidFill>
                  <a:srgbClr val="000000"/>
                </a:solidFill>
                <a:effectLst/>
                <a:latin typeface="Consolas" panose="020B0609020204030204" pitchFamily="49" charset="0"/>
              </a:rPr>
              <a:t>(</a:t>
            </a:r>
            <a:r>
              <a:rPr lang="en-US" sz="2000" b="0" dirty="0">
                <a:solidFill>
                  <a:srgbClr val="098658"/>
                </a:solidFill>
                <a:effectLst/>
                <a:latin typeface="Consolas" panose="020B0609020204030204" pitchFamily="49" charset="0"/>
              </a:rPr>
              <a:t>2</a:t>
            </a:r>
            <a:r>
              <a:rPr lang="en-US" sz="2000" b="0" dirty="0">
                <a:solidFill>
                  <a:srgbClr val="000000"/>
                </a:solidFill>
                <a:effectLst/>
                <a:latin typeface="Consolas" panose="020B0609020204030204" pitchFamily="49" charset="0"/>
              </a:rPr>
              <a:t>);</a:t>
            </a:r>
          </a:p>
          <a:p>
            <a:pPr algn="l">
              <a:buNone/>
            </a:pPr>
            <a:r>
              <a:rPr lang="en-US" sz="2000" b="0" dirty="0">
                <a:solidFill>
                  <a:srgbClr val="000000"/>
                </a:solidFill>
                <a:effectLst/>
                <a:latin typeface="Consolas" panose="020B0609020204030204" pitchFamily="49" charset="0"/>
              </a:rPr>
              <a:t>    console.log(</a:t>
            </a:r>
            <a:r>
              <a:rPr lang="en-US" sz="2000" b="0" dirty="0">
                <a:solidFill>
                  <a:srgbClr val="A31515"/>
                </a:solidFill>
                <a:effectLst/>
                <a:latin typeface="Consolas" panose="020B0609020204030204" pitchFamily="49" charset="0"/>
              </a:rPr>
              <a:t>`</a:t>
            </a:r>
            <a:r>
              <a:rPr lang="en-US" sz="2000" b="0" dirty="0" err="1">
                <a:solidFill>
                  <a:srgbClr val="A31515"/>
                </a:solidFill>
                <a:effectLst/>
                <a:latin typeface="Consolas" panose="020B0609020204030204" pitchFamily="49" charset="0"/>
              </a:rPr>
              <a:t>fakeRequest</a:t>
            </a:r>
            <a:r>
              <a:rPr lang="en-US" sz="2000" b="0" dirty="0">
                <a:solidFill>
                  <a:srgbClr val="A31515"/>
                </a:solidFill>
                <a:effectLst/>
                <a:latin typeface="Consolas" panose="020B0609020204030204" pitchFamily="49" charset="0"/>
              </a:rPr>
              <a:t>(2) returned: </a:t>
            </a:r>
            <a:r>
              <a:rPr lang="en-US" sz="2000" b="0" dirty="0">
                <a:solidFill>
                  <a:srgbClr val="0000FF"/>
                </a:solidFill>
                <a:effectLst/>
                <a:latin typeface="Consolas" panose="020B0609020204030204" pitchFamily="49" charset="0"/>
              </a:rPr>
              <a:t>${</a:t>
            </a:r>
            <a:r>
              <a:rPr lang="en-US" sz="2000" b="0" dirty="0">
                <a:solidFill>
                  <a:srgbClr val="000000"/>
                </a:solidFill>
                <a:effectLst/>
                <a:latin typeface="Consolas" panose="020B0609020204030204" pitchFamily="49" charset="0"/>
              </a:rPr>
              <a:t>res2</a:t>
            </a:r>
            <a:r>
              <a:rPr lang="en-US" sz="2000" b="0" dirty="0">
                <a:solidFill>
                  <a:srgbClr val="0000FF"/>
                </a:solidFill>
                <a:effectLst/>
                <a:latin typeface="Consolas" panose="020B0609020204030204" pitchFamily="49" charset="0"/>
              </a:rPr>
              <a:t>}</a:t>
            </a:r>
            <a:r>
              <a:rPr lang="en-US" sz="2000" b="0" dirty="0">
                <a:solidFill>
                  <a:srgbClr val="A31515"/>
                </a:solidFill>
                <a:effectLst/>
                <a:latin typeface="Consolas" panose="020B0609020204030204" pitchFamily="49" charset="0"/>
              </a:rPr>
              <a:t>`</a:t>
            </a:r>
            <a:r>
              <a:rPr lang="en-US" sz="2000" b="0" dirty="0">
                <a:solidFill>
                  <a:srgbClr val="000000"/>
                </a:solidFill>
                <a:effectLst/>
                <a:latin typeface="Consolas" panose="020B0609020204030204" pitchFamily="49" charset="0"/>
              </a:rPr>
              <a:t>);  </a:t>
            </a:r>
          </a:p>
          <a:p>
            <a:pPr algn="l">
              <a:buNone/>
            </a:pP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const</a:t>
            </a:r>
            <a:r>
              <a:rPr lang="en-US" sz="2000" b="0" dirty="0">
                <a:solidFill>
                  <a:srgbClr val="000000"/>
                </a:solidFill>
                <a:effectLst/>
                <a:latin typeface="Consolas" panose="020B0609020204030204" pitchFamily="49" charset="0"/>
              </a:rPr>
              <a:t> res3 = </a:t>
            </a:r>
            <a:r>
              <a:rPr lang="en-US" sz="2000" b="0" dirty="0">
                <a:solidFill>
                  <a:srgbClr val="0000FF"/>
                </a:solidFill>
                <a:effectLst/>
                <a:latin typeface="Consolas" panose="020B0609020204030204" pitchFamily="49" charset="0"/>
              </a:rPr>
              <a:t>await</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fakeRequest</a:t>
            </a:r>
            <a:r>
              <a:rPr lang="en-US" sz="2000" b="0" dirty="0">
                <a:solidFill>
                  <a:srgbClr val="000000"/>
                </a:solidFill>
                <a:effectLst/>
                <a:latin typeface="Consolas" panose="020B0609020204030204" pitchFamily="49" charset="0"/>
              </a:rPr>
              <a:t>(</a:t>
            </a:r>
            <a:r>
              <a:rPr lang="en-US" sz="2000" b="0" dirty="0">
                <a:solidFill>
                  <a:srgbClr val="098658"/>
                </a:solidFill>
                <a:effectLst/>
                <a:latin typeface="Consolas" panose="020B0609020204030204" pitchFamily="49" charset="0"/>
              </a:rPr>
              <a:t>3</a:t>
            </a:r>
            <a:r>
              <a:rPr lang="en-US" sz="2000" b="0" dirty="0">
                <a:solidFill>
                  <a:srgbClr val="000000"/>
                </a:solidFill>
                <a:effectLst/>
                <a:latin typeface="Consolas" panose="020B0609020204030204" pitchFamily="49" charset="0"/>
              </a:rPr>
              <a:t>);</a:t>
            </a:r>
          </a:p>
          <a:p>
            <a:pPr algn="l">
              <a:buNone/>
            </a:pPr>
            <a:r>
              <a:rPr lang="en-US" sz="2000" b="0" dirty="0">
                <a:solidFill>
                  <a:srgbClr val="000000"/>
                </a:solidFill>
                <a:effectLst/>
                <a:latin typeface="Consolas" panose="020B0609020204030204" pitchFamily="49" charset="0"/>
              </a:rPr>
              <a:t>    console.log(</a:t>
            </a:r>
            <a:r>
              <a:rPr lang="en-US" sz="2000" b="0" dirty="0">
                <a:solidFill>
                  <a:srgbClr val="A31515"/>
                </a:solidFill>
                <a:effectLst/>
                <a:latin typeface="Consolas" panose="020B0609020204030204" pitchFamily="49" charset="0"/>
              </a:rPr>
              <a:t>`</a:t>
            </a:r>
            <a:r>
              <a:rPr lang="en-US" sz="2000" b="0" dirty="0" err="1">
                <a:solidFill>
                  <a:srgbClr val="A31515"/>
                </a:solidFill>
                <a:effectLst/>
                <a:latin typeface="Consolas" panose="020B0609020204030204" pitchFamily="49" charset="0"/>
              </a:rPr>
              <a:t>fakeRequest</a:t>
            </a:r>
            <a:r>
              <a:rPr lang="en-US" sz="2000" b="0" dirty="0">
                <a:solidFill>
                  <a:srgbClr val="A31515"/>
                </a:solidFill>
                <a:effectLst/>
                <a:latin typeface="Consolas" panose="020B0609020204030204" pitchFamily="49" charset="0"/>
              </a:rPr>
              <a:t>(3) returned: </a:t>
            </a:r>
            <a:r>
              <a:rPr lang="en-US" sz="2000" b="0" dirty="0">
                <a:solidFill>
                  <a:srgbClr val="0000FF"/>
                </a:solidFill>
                <a:effectLst/>
                <a:latin typeface="Consolas" panose="020B0609020204030204" pitchFamily="49" charset="0"/>
              </a:rPr>
              <a:t>${</a:t>
            </a:r>
            <a:r>
              <a:rPr lang="en-US" sz="2000" b="0" dirty="0">
                <a:solidFill>
                  <a:srgbClr val="000000"/>
                </a:solidFill>
                <a:effectLst/>
                <a:latin typeface="Consolas" panose="020B0609020204030204" pitchFamily="49" charset="0"/>
              </a:rPr>
              <a:t>res3</a:t>
            </a:r>
            <a:r>
              <a:rPr lang="en-US" sz="2000" b="0" dirty="0">
                <a:solidFill>
                  <a:srgbClr val="0000FF"/>
                </a:solidFill>
                <a:effectLst/>
                <a:latin typeface="Consolas" panose="020B0609020204030204" pitchFamily="49" charset="0"/>
              </a:rPr>
              <a:t>}</a:t>
            </a:r>
            <a:r>
              <a:rPr lang="en-US" sz="2000" b="0" dirty="0">
                <a:solidFill>
                  <a:srgbClr val="A31515"/>
                </a:solidFill>
                <a:effectLst/>
                <a:latin typeface="Consolas" panose="020B0609020204030204" pitchFamily="49" charset="0"/>
              </a:rPr>
              <a:t>`</a:t>
            </a:r>
            <a:r>
              <a:rPr lang="en-US" sz="2000" b="0" dirty="0">
                <a:solidFill>
                  <a:srgbClr val="000000"/>
                </a:solidFill>
                <a:effectLst/>
                <a:latin typeface="Consolas" panose="020B0609020204030204" pitchFamily="49" charset="0"/>
              </a:rPr>
              <a:t>);</a:t>
            </a:r>
          </a:p>
          <a:p>
            <a:pPr algn="l"/>
            <a:r>
              <a:rPr lang="en-US" sz="2000" b="0" dirty="0">
                <a:solidFill>
                  <a:srgbClr val="000000"/>
                </a:solidFill>
                <a:effectLst/>
                <a:latin typeface="Consolas" panose="020B0609020204030204" pitchFamily="49" charset="0"/>
              </a:rPr>
              <a:t>    console.log(</a:t>
            </a:r>
            <a:r>
              <a:rPr lang="en-US" sz="2000" b="0" dirty="0">
                <a:solidFill>
                  <a:srgbClr val="A31515"/>
                </a:solidFill>
                <a:effectLst/>
                <a:latin typeface="Consolas" panose="020B0609020204030204" pitchFamily="49" charset="0"/>
              </a:rPr>
              <a:t>'main done'</a:t>
            </a:r>
            <a:r>
              <a:rPr lang="en-US" sz="2000" b="0" dirty="0">
                <a:solidFill>
                  <a:srgbClr val="000000"/>
                </a:solidFill>
                <a:effectLst/>
                <a:latin typeface="Consolas" panose="020B0609020204030204" pitchFamily="49" charset="0"/>
              </a:rPr>
              <a:t>);</a:t>
            </a:r>
          </a:p>
          <a:p>
            <a:pPr algn="l">
              <a:buNone/>
            </a:pPr>
            <a:endParaRPr lang="en-US" sz="2000" b="0" dirty="0">
              <a:solidFill>
                <a:srgbClr val="000000"/>
              </a:solidFill>
              <a:effectLst/>
              <a:latin typeface="Consolas" panose="020B0609020204030204" pitchFamily="49" charset="0"/>
            </a:endParaRPr>
          </a:p>
          <a:p>
            <a:pPr algn="l">
              <a:buNone/>
            </a:pPr>
            <a:r>
              <a:rPr lang="en-US" sz="2000" b="0" dirty="0">
                <a:solidFill>
                  <a:srgbClr val="000000"/>
                </a:solidFill>
                <a:effectLst/>
                <a:latin typeface="Consolas" panose="020B0609020204030204" pitchFamily="49" charset="0"/>
              </a:rPr>
              <a:t>     </a:t>
            </a:r>
          </a:p>
          <a:p>
            <a:pPr algn="l">
              <a:buNone/>
            </a:pPr>
            <a:r>
              <a:rPr lang="en-US" sz="2000" b="0" dirty="0">
                <a:solidFill>
                  <a:srgbClr val="000000"/>
                </a:solidFill>
                <a:effectLst/>
                <a:latin typeface="Consolas" panose="020B0609020204030204" pitchFamily="49" charset="0"/>
              </a:rPr>
              <a:t>}</a:t>
            </a:r>
          </a:p>
          <a:p>
            <a:pPr algn="l"/>
            <a:br>
              <a:rPr lang="en-US" sz="2000" b="0" dirty="0">
                <a:solidFill>
                  <a:srgbClr val="000000"/>
                </a:solidFill>
                <a:effectLst/>
                <a:latin typeface="Consolas" panose="020B0609020204030204" pitchFamily="49" charset="0"/>
              </a:rPr>
            </a:br>
            <a:r>
              <a:rPr lang="en-US" sz="2000" dirty="0">
                <a:solidFill>
                  <a:srgbClr val="0000FF"/>
                </a:solidFill>
                <a:latin typeface="Consolas" panose="020B0609020204030204" pitchFamily="49" charset="0"/>
              </a:rPr>
              <a:t>await</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timeIt</a:t>
            </a:r>
            <a:r>
              <a:rPr lang="en-US" sz="2000" b="0" dirty="0">
                <a:solidFill>
                  <a:srgbClr val="000000"/>
                </a:solidFill>
                <a:effectLst/>
                <a:latin typeface="Consolas" panose="020B0609020204030204" pitchFamily="49" charset="0"/>
              </a:rPr>
              <a:t>(main)</a:t>
            </a:r>
          </a:p>
          <a:p>
            <a:pPr algn="l"/>
            <a:br>
              <a:rPr lang="en-US" sz="2000" b="0" dirty="0">
                <a:solidFill>
                  <a:srgbClr val="000000"/>
                </a:solidFill>
                <a:effectLst/>
                <a:latin typeface="Consolas" panose="020B0609020204030204" pitchFamily="49" charset="0"/>
              </a:rPr>
            </a:br>
            <a:br>
              <a:rPr lang="en-US" sz="2000" b="0" dirty="0">
                <a:solidFill>
                  <a:srgbClr val="000000"/>
                </a:solidFill>
                <a:effectLst/>
                <a:latin typeface="Consolas" panose="020B0609020204030204" pitchFamily="49" charset="0"/>
              </a:rPr>
            </a:br>
            <a:endParaRPr lang="en-US" sz="2000" b="0" dirty="0">
              <a:solidFill>
                <a:srgbClr val="000000"/>
              </a:solidFill>
              <a:effectLst/>
              <a:latin typeface="Consolas" panose="020B0609020204030204" pitchFamily="49" charset="0"/>
            </a:endParaRPr>
          </a:p>
          <a:p>
            <a:pPr algn="l"/>
            <a:endParaRPr lang="en-US" sz="2000" b="0" dirty="0">
              <a:solidFill>
                <a:srgbClr val="000000"/>
              </a:solidFill>
              <a:effectLst/>
              <a:latin typeface="Consolas" panose="020B0609020204030204" pitchFamily="49" charset="0"/>
            </a:endParaRPr>
          </a:p>
        </p:txBody>
      </p:sp>
      <p:sp>
        <p:nvSpPr>
          <p:cNvPr id="11" name="Rectangle: Rounded Corners 10">
            <a:extLst>
              <a:ext uri="{FF2B5EF4-FFF2-40B4-BE49-F238E27FC236}">
                <a16:creationId xmlns:a16="http://schemas.microsoft.com/office/drawing/2014/main" id="{3520FB5E-3AE7-3FD0-69BA-048A057769EC}"/>
              </a:ext>
            </a:extLst>
          </p:cNvPr>
          <p:cNvSpPr/>
          <p:nvPr/>
        </p:nvSpPr>
        <p:spPr>
          <a:xfrm>
            <a:off x="2173705" y="6041030"/>
            <a:ext cx="5566611"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/Slides/</a:t>
            </a:r>
            <a:r>
              <a:rPr lang="en-US" sz="2400" dirty="0" err="1">
                <a:solidFill>
                  <a:schemeClr val="tx1"/>
                </a:solidFill>
              </a:rPr>
              <a:t>threeRequestsSequentially.ts</a:t>
            </a:r>
            <a:endParaRPr lang="en-US" sz="2400" dirty="0">
              <a:solidFill>
                <a:schemeClr val="tx1"/>
              </a:solidFill>
            </a:endParaRPr>
          </a:p>
        </p:txBody>
      </p:sp>
      <p:sp>
        <p:nvSpPr>
          <p:cNvPr id="4" name="TextBox 3">
            <a:extLst>
              <a:ext uri="{FF2B5EF4-FFF2-40B4-BE49-F238E27FC236}">
                <a16:creationId xmlns:a16="http://schemas.microsoft.com/office/drawing/2014/main" id="{028D8E6E-E736-D78B-6305-A6D88EB2A02C}"/>
              </a:ext>
            </a:extLst>
          </p:cNvPr>
          <p:cNvSpPr txBox="1"/>
          <p:nvPr/>
        </p:nvSpPr>
        <p:spPr>
          <a:xfrm>
            <a:off x="7125667" y="1375114"/>
            <a:ext cx="4969278" cy="4732548"/>
          </a:xfrm>
          <a:prstGeom prst="rect">
            <a:avLst/>
          </a:prstGeom>
          <a:solidFill>
            <a:schemeClr val="bg1">
              <a:alpha val="96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sz="2000" dirty="0">
                <a:solidFill>
                  <a:schemeClr val="tx1"/>
                </a:solidFill>
                <a:latin typeface="Verdana" panose="020B0604030504040204" pitchFamily="34" charset="0"/>
                <a:ea typeface="Verdana" panose="020B0604030504040204" pitchFamily="34" charset="0"/>
              </a:rPr>
              <a:t>$ node </a:t>
            </a:r>
            <a:r>
              <a:rPr lang="en-US" sz="2000" dirty="0" err="1">
                <a:solidFill>
                  <a:schemeClr val="tx1"/>
                </a:solidFill>
                <a:latin typeface="Verdana" panose="020B0604030504040204" pitchFamily="34" charset="0"/>
                <a:ea typeface="Verdana" panose="020B0604030504040204" pitchFamily="34" charset="0"/>
              </a:rPr>
              <a:t>threeRequestsSequentially.ts</a:t>
            </a:r>
            <a:r>
              <a:rPr lang="en-US" sz="2000" dirty="0">
                <a:solidFill>
                  <a:schemeClr val="tx1"/>
                </a:solidFill>
                <a:latin typeface="Verdana" panose="020B0604030504040204" pitchFamily="34" charset="0"/>
                <a:ea typeface="Verdana" panose="020B0604030504040204" pitchFamily="34" charset="0"/>
              </a:rPr>
              <a:t> </a:t>
            </a:r>
          </a:p>
          <a:p>
            <a:pPr algn="l"/>
            <a:r>
              <a:rPr lang="en-US" sz="2000" dirty="0">
                <a:solidFill>
                  <a:schemeClr val="tx1"/>
                </a:solidFill>
                <a:latin typeface="Verdana" panose="020B0604030504040204" pitchFamily="34" charset="0"/>
                <a:ea typeface="Verdana" panose="020B0604030504040204" pitchFamily="34" charset="0"/>
              </a:rPr>
              <a:t>starting main</a:t>
            </a:r>
          </a:p>
          <a:p>
            <a:pPr algn="l"/>
            <a:r>
              <a:rPr lang="en-US" sz="2000" dirty="0" err="1">
                <a:solidFill>
                  <a:schemeClr val="tx1"/>
                </a:solidFill>
                <a:latin typeface="Verdana" panose="020B0604030504040204" pitchFamily="34" charset="0"/>
                <a:ea typeface="Verdana" panose="020B0604030504040204" pitchFamily="34" charset="0"/>
              </a:rPr>
              <a:t>fakeRequest</a:t>
            </a:r>
            <a:r>
              <a:rPr lang="en-US" sz="2000" dirty="0">
                <a:solidFill>
                  <a:schemeClr val="tx1"/>
                </a:solidFill>
                <a:latin typeface="Verdana" panose="020B0604030504040204" pitchFamily="34" charset="0"/>
                <a:ea typeface="Verdana" panose="020B0604030504040204" pitchFamily="34" charset="0"/>
              </a:rPr>
              <a:t> received request: 1</a:t>
            </a:r>
          </a:p>
          <a:p>
            <a:pPr algn="l"/>
            <a:r>
              <a:rPr lang="en-US" sz="2000" dirty="0">
                <a:solidFill>
                  <a:schemeClr val="tx1"/>
                </a:solidFill>
                <a:latin typeface="Verdana" panose="020B0604030504040204" pitchFamily="34" charset="0"/>
                <a:ea typeface="Verdana" panose="020B0604030504040204" pitchFamily="34" charset="0"/>
              </a:rPr>
              <a:t>time passes....</a:t>
            </a:r>
          </a:p>
          <a:p>
            <a:pPr algn="l"/>
            <a:r>
              <a:rPr lang="en-US" sz="2000" dirty="0" err="1">
                <a:solidFill>
                  <a:schemeClr val="tx1"/>
                </a:solidFill>
                <a:latin typeface="Verdana" panose="020B0604030504040204" pitchFamily="34" charset="0"/>
                <a:ea typeface="Verdana" panose="020B0604030504040204" pitchFamily="34" charset="0"/>
              </a:rPr>
              <a:t>fakeRequest</a:t>
            </a:r>
            <a:r>
              <a:rPr lang="en-US" sz="2000" dirty="0">
                <a:solidFill>
                  <a:schemeClr val="tx1"/>
                </a:solidFill>
                <a:latin typeface="Verdana" panose="020B0604030504040204" pitchFamily="34" charset="0"/>
                <a:ea typeface="Verdana" panose="020B0604030504040204" pitchFamily="34" charset="0"/>
              </a:rPr>
              <a:t>(1) returned: 11</a:t>
            </a:r>
          </a:p>
          <a:p>
            <a:pPr algn="l"/>
            <a:r>
              <a:rPr lang="en-US" sz="2000" dirty="0" err="1">
                <a:solidFill>
                  <a:schemeClr val="tx1"/>
                </a:solidFill>
                <a:latin typeface="Verdana" panose="020B0604030504040204" pitchFamily="34" charset="0"/>
                <a:ea typeface="Verdana" panose="020B0604030504040204" pitchFamily="34" charset="0"/>
              </a:rPr>
              <a:t>fakeRequest</a:t>
            </a:r>
            <a:r>
              <a:rPr lang="en-US" sz="2000" dirty="0">
                <a:solidFill>
                  <a:schemeClr val="tx1"/>
                </a:solidFill>
                <a:latin typeface="Verdana" panose="020B0604030504040204" pitchFamily="34" charset="0"/>
                <a:ea typeface="Verdana" panose="020B0604030504040204" pitchFamily="34" charset="0"/>
              </a:rPr>
              <a:t> received request: 2</a:t>
            </a:r>
          </a:p>
          <a:p>
            <a:pPr algn="l"/>
            <a:r>
              <a:rPr lang="en-US" sz="2000" dirty="0">
                <a:solidFill>
                  <a:schemeClr val="tx1"/>
                </a:solidFill>
                <a:latin typeface="Verdana" panose="020B0604030504040204" pitchFamily="34" charset="0"/>
                <a:ea typeface="Verdana" panose="020B0604030504040204" pitchFamily="34" charset="0"/>
              </a:rPr>
              <a:t>time passes....</a:t>
            </a:r>
          </a:p>
          <a:p>
            <a:pPr algn="l"/>
            <a:r>
              <a:rPr lang="en-US" sz="2000" dirty="0" err="1">
                <a:solidFill>
                  <a:schemeClr val="tx1"/>
                </a:solidFill>
                <a:latin typeface="Verdana" panose="020B0604030504040204" pitchFamily="34" charset="0"/>
                <a:ea typeface="Verdana" panose="020B0604030504040204" pitchFamily="34" charset="0"/>
              </a:rPr>
              <a:t>fakeRequest</a:t>
            </a:r>
            <a:r>
              <a:rPr lang="en-US" sz="2000" dirty="0">
                <a:solidFill>
                  <a:schemeClr val="tx1"/>
                </a:solidFill>
                <a:latin typeface="Verdana" panose="020B0604030504040204" pitchFamily="34" charset="0"/>
                <a:ea typeface="Verdana" panose="020B0604030504040204" pitchFamily="34" charset="0"/>
              </a:rPr>
              <a:t>(2) returned: 12</a:t>
            </a:r>
          </a:p>
          <a:p>
            <a:pPr algn="l"/>
            <a:r>
              <a:rPr lang="en-US" sz="2000" dirty="0" err="1">
                <a:solidFill>
                  <a:schemeClr val="tx1"/>
                </a:solidFill>
                <a:latin typeface="Verdana" panose="020B0604030504040204" pitchFamily="34" charset="0"/>
                <a:ea typeface="Verdana" panose="020B0604030504040204" pitchFamily="34" charset="0"/>
              </a:rPr>
              <a:t>fakeRequest</a:t>
            </a:r>
            <a:r>
              <a:rPr lang="en-US" sz="2000" dirty="0">
                <a:solidFill>
                  <a:schemeClr val="tx1"/>
                </a:solidFill>
                <a:latin typeface="Verdana" panose="020B0604030504040204" pitchFamily="34" charset="0"/>
                <a:ea typeface="Verdana" panose="020B0604030504040204" pitchFamily="34" charset="0"/>
              </a:rPr>
              <a:t> received request: 3</a:t>
            </a:r>
          </a:p>
          <a:p>
            <a:pPr algn="l"/>
            <a:r>
              <a:rPr lang="en-US" sz="2000" dirty="0">
                <a:solidFill>
                  <a:schemeClr val="tx1"/>
                </a:solidFill>
                <a:latin typeface="Verdana" panose="020B0604030504040204" pitchFamily="34" charset="0"/>
                <a:ea typeface="Verdana" panose="020B0604030504040204" pitchFamily="34" charset="0"/>
              </a:rPr>
              <a:t>time passes....</a:t>
            </a:r>
          </a:p>
          <a:p>
            <a:pPr algn="l"/>
            <a:r>
              <a:rPr lang="en-US" sz="2000" dirty="0" err="1">
                <a:solidFill>
                  <a:schemeClr val="tx1"/>
                </a:solidFill>
                <a:latin typeface="Verdana" panose="020B0604030504040204" pitchFamily="34" charset="0"/>
                <a:ea typeface="Verdana" panose="020B0604030504040204" pitchFamily="34" charset="0"/>
              </a:rPr>
              <a:t>fakeRequest</a:t>
            </a:r>
            <a:r>
              <a:rPr lang="en-US" sz="2000" dirty="0">
                <a:solidFill>
                  <a:schemeClr val="tx1"/>
                </a:solidFill>
                <a:latin typeface="Verdana" panose="020B0604030504040204" pitchFamily="34" charset="0"/>
                <a:ea typeface="Verdana" panose="020B0604030504040204" pitchFamily="34" charset="0"/>
              </a:rPr>
              <a:t>(3) returned: 13</a:t>
            </a:r>
          </a:p>
          <a:p>
            <a:pPr algn="l"/>
            <a:r>
              <a:rPr lang="en-US" sz="2000" dirty="0">
                <a:solidFill>
                  <a:schemeClr val="tx1"/>
                </a:solidFill>
                <a:latin typeface="Verdana" panose="020B0604030504040204" pitchFamily="34" charset="0"/>
                <a:ea typeface="Verdana" panose="020B0604030504040204" pitchFamily="34" charset="0"/>
              </a:rPr>
              <a:t>main done</a:t>
            </a:r>
          </a:p>
          <a:p>
            <a:pPr algn="l"/>
            <a:r>
              <a:rPr lang="en-US" sz="2000" dirty="0">
                <a:solidFill>
                  <a:schemeClr val="tx1"/>
                </a:solidFill>
                <a:latin typeface="Verdana" panose="020B0604030504040204" pitchFamily="34" charset="0"/>
                <a:ea typeface="Verdana" panose="020B0604030504040204" pitchFamily="34" charset="0"/>
              </a:rPr>
              <a:t>3024.03 msec</a:t>
            </a:r>
          </a:p>
        </p:txBody>
      </p:sp>
      <p:sp>
        <p:nvSpPr>
          <p:cNvPr id="6" name="Oval 5">
            <a:extLst>
              <a:ext uri="{FF2B5EF4-FFF2-40B4-BE49-F238E27FC236}">
                <a16:creationId xmlns:a16="http://schemas.microsoft.com/office/drawing/2014/main" id="{0D7BB16A-95D1-89D3-897B-11BAEE66BE98}"/>
              </a:ext>
            </a:extLst>
          </p:cNvPr>
          <p:cNvSpPr/>
          <p:nvPr/>
        </p:nvSpPr>
        <p:spPr>
          <a:xfrm>
            <a:off x="7041446" y="5311949"/>
            <a:ext cx="2189747" cy="66173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800" dirty="0" err="1">
              <a:solidFill>
                <a:schemeClr val="tx1"/>
              </a:solidFill>
            </a:endParaRPr>
          </a:p>
        </p:txBody>
      </p:sp>
    </p:spTree>
    <p:extLst>
      <p:ext uri="{BB962C8B-B14F-4D97-AF65-F5344CB8AC3E}">
        <p14:creationId xmlns:p14="http://schemas.microsoft.com/office/powerpoint/2010/main" val="2643055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73590-E4D1-219E-103D-4DB29E3F3F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57FFCB-4020-9CA3-AF50-C1B79D814C5D}"/>
              </a:ext>
            </a:extLst>
          </p:cNvPr>
          <p:cNvSpPr>
            <a:spLocks noGrp="1"/>
          </p:cNvSpPr>
          <p:nvPr>
            <p:ph type="title"/>
          </p:nvPr>
        </p:nvSpPr>
        <p:spPr/>
        <p:txBody>
          <a:bodyPr/>
          <a:lstStyle/>
          <a:p>
            <a:r>
              <a:rPr lang="en-US" dirty="0"/>
              <a:t>Use </a:t>
            </a:r>
            <a:r>
              <a:rPr lang="en-US" dirty="0" err="1"/>
              <a:t>Promise.all</a:t>
            </a:r>
            <a:r>
              <a:rPr lang="en-US" dirty="0"/>
              <a:t> to execute several requests concurrently</a:t>
            </a:r>
          </a:p>
        </p:txBody>
      </p:sp>
      <p:sp>
        <p:nvSpPr>
          <p:cNvPr id="9" name="Content Placeholder 8">
            <a:extLst>
              <a:ext uri="{FF2B5EF4-FFF2-40B4-BE49-F238E27FC236}">
                <a16:creationId xmlns:a16="http://schemas.microsoft.com/office/drawing/2014/main" id="{55E834AA-59DF-F3B7-4FC0-FDC6A649A6AC}"/>
              </a:ext>
            </a:extLst>
          </p:cNvPr>
          <p:cNvSpPr>
            <a:spLocks noGrp="1"/>
          </p:cNvSpPr>
          <p:nvPr>
            <p:ph idx="1"/>
          </p:nvPr>
        </p:nvSpPr>
        <p:spPr/>
        <p:txBody>
          <a:bodyPr/>
          <a:lstStyle/>
          <a:p>
            <a:r>
              <a:rPr lang="en-US" dirty="0" err="1"/>
              <a:t>Promise.all</a:t>
            </a:r>
            <a:r>
              <a:rPr lang="en-US" dirty="0"/>
              <a:t> takes a list of Promise&lt;T&gt; and creates a Promise&lt;T[]&gt;</a:t>
            </a:r>
          </a:p>
          <a:p>
            <a:pPr lvl="1"/>
            <a:r>
              <a:rPr lang="en-US" dirty="0" err="1"/>
              <a:t>ie</a:t>
            </a:r>
            <a:r>
              <a:rPr lang="en-US" dirty="0"/>
              <a:t>, a promise that resolves to a list of T's</a:t>
            </a:r>
          </a:p>
          <a:p>
            <a:r>
              <a:rPr lang="en-US" dirty="0"/>
              <a:t>When executed, this promise runs them </a:t>
            </a:r>
            <a:r>
              <a:rPr lang="en-US" i="1" dirty="0"/>
              <a:t>concurrently,</a:t>
            </a:r>
          </a:p>
          <a:p>
            <a:r>
              <a:rPr lang="en-US" dirty="0"/>
              <a:t>and resolves with the list of values</a:t>
            </a:r>
          </a:p>
          <a:p>
            <a:pPr lvl="1"/>
            <a:r>
              <a:rPr lang="en-US" dirty="0"/>
              <a:t>(assuming they all resolve successfully)</a:t>
            </a:r>
          </a:p>
        </p:txBody>
      </p:sp>
      <p:sp>
        <p:nvSpPr>
          <p:cNvPr id="3" name="Slide Number Placeholder 2">
            <a:extLst>
              <a:ext uri="{FF2B5EF4-FFF2-40B4-BE49-F238E27FC236}">
                <a16:creationId xmlns:a16="http://schemas.microsoft.com/office/drawing/2014/main" id="{77EC9027-0456-D07D-74D6-67288E7F486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008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F1962-CBD5-94E1-504A-74116B3E88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5EC6A1-ECAF-3BDA-708A-F9AA9C1EF161}"/>
              </a:ext>
            </a:extLst>
          </p:cNvPr>
          <p:cNvSpPr>
            <a:spLocks noGrp="1"/>
          </p:cNvSpPr>
          <p:nvPr>
            <p:ph type="title"/>
          </p:nvPr>
        </p:nvSpPr>
        <p:spPr/>
        <p:txBody>
          <a:bodyPr/>
          <a:lstStyle/>
          <a:p>
            <a:r>
              <a:rPr lang="en-US" dirty="0"/>
              <a:t>Use </a:t>
            </a:r>
            <a:r>
              <a:rPr lang="en-US" dirty="0" err="1"/>
              <a:t>Promise.all</a:t>
            </a:r>
            <a:r>
              <a:rPr lang="en-US" dirty="0"/>
              <a:t> to execute several requests concurrently</a:t>
            </a:r>
          </a:p>
        </p:txBody>
      </p:sp>
      <p:sp>
        <p:nvSpPr>
          <p:cNvPr id="3" name="Slide Number Placeholder 2">
            <a:extLst>
              <a:ext uri="{FF2B5EF4-FFF2-40B4-BE49-F238E27FC236}">
                <a16:creationId xmlns:a16="http://schemas.microsoft.com/office/drawing/2014/main" id="{1D893864-7F01-C7E6-0B08-00CB34233D8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611516D-15EA-3968-22EB-9D60BBA7C1EE}"/>
              </a:ext>
            </a:extLst>
          </p:cNvPr>
          <p:cNvSpPr txBox="1"/>
          <p:nvPr/>
        </p:nvSpPr>
        <p:spPr>
          <a:xfrm>
            <a:off x="376990" y="1528172"/>
            <a:ext cx="9285371" cy="415498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buNone/>
            </a:pPr>
            <a:r>
              <a:rPr lang="en-US" sz="2400" b="0" dirty="0">
                <a:solidFill>
                  <a:srgbClr val="0000FF"/>
                </a:solidFill>
                <a:effectLst/>
                <a:latin typeface="Consolas" panose="020B0609020204030204" pitchFamily="49" charset="0"/>
              </a:rPr>
              <a:t>async</a:t>
            </a: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function</a:t>
            </a:r>
            <a:r>
              <a:rPr lang="en-US" sz="2400" b="0" dirty="0">
                <a:solidFill>
                  <a:srgbClr val="000000"/>
                </a:solidFill>
                <a:effectLst/>
                <a:latin typeface="Consolas" panose="020B0609020204030204" pitchFamily="49" charset="0"/>
              </a:rPr>
              <a:t> main() {</a:t>
            </a:r>
          </a:p>
          <a:p>
            <a:pPr algn="l">
              <a:buNone/>
            </a:pPr>
            <a:r>
              <a:rPr lang="en-US" sz="2400" b="0" dirty="0">
                <a:solidFill>
                  <a:srgbClr val="000000"/>
                </a:solidFill>
                <a:effectLst/>
                <a:latin typeface="Consolas" panose="020B0609020204030204" pitchFamily="49" charset="0"/>
              </a:rPr>
              <a:t>    console.log(</a:t>
            </a:r>
            <a:r>
              <a:rPr lang="en-US" sz="2400" b="0" dirty="0">
                <a:solidFill>
                  <a:srgbClr val="A31515"/>
                </a:solidFill>
                <a:effectLst/>
                <a:latin typeface="Consolas" panose="020B0609020204030204" pitchFamily="49" charset="0"/>
              </a:rPr>
              <a:t>'starting main'</a:t>
            </a:r>
            <a:r>
              <a:rPr lang="en-US" sz="2400" b="0" dirty="0">
                <a:solidFill>
                  <a:srgbClr val="000000"/>
                </a:solidFill>
                <a:effectLst/>
                <a:latin typeface="Consolas" panose="020B0609020204030204" pitchFamily="49" charset="0"/>
              </a:rPr>
              <a:t>);</a:t>
            </a: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promises = [</a:t>
            </a:r>
            <a:r>
              <a:rPr lang="en-US" sz="2400" b="0" dirty="0" err="1">
                <a:solidFill>
                  <a:srgbClr val="000000"/>
                </a:solidFill>
                <a:effectLst/>
                <a:latin typeface="Consolas" panose="020B0609020204030204" pitchFamily="49" charset="0"/>
              </a:rPr>
              <a:t>fakeRequest</a:t>
            </a:r>
            <a:r>
              <a:rPr lang="en-US" sz="2400" b="0" dirty="0">
                <a:solidFill>
                  <a:srgbClr val="000000"/>
                </a:solidFill>
                <a:effectLst/>
                <a:latin typeface="Consolas" panose="020B0609020204030204" pitchFamily="49" charset="0"/>
              </a:rPr>
              <a:t>(</a:t>
            </a:r>
            <a:r>
              <a:rPr lang="en-US" sz="2400" b="0" dirty="0">
                <a:solidFill>
                  <a:srgbClr val="098658"/>
                </a:solidFill>
                <a:effectLst/>
                <a:latin typeface="Consolas" panose="020B0609020204030204" pitchFamily="49" charset="0"/>
              </a:rPr>
              <a:t>1</a:t>
            </a:r>
            <a:r>
              <a:rPr lang="en-US" sz="2400" b="0" dirty="0">
                <a:solidFill>
                  <a:srgbClr val="000000"/>
                </a:solidFill>
                <a:effectLst/>
                <a:latin typeface="Consolas" panose="020B0609020204030204" pitchFamily="49" charset="0"/>
              </a:rPr>
              <a:t>), </a:t>
            </a:r>
          </a:p>
          <a:p>
            <a:pPr algn="l">
              <a:buNone/>
            </a:pPr>
            <a:r>
              <a:rPr lang="en-US" sz="2400" dirty="0">
                <a:solidFill>
                  <a:srgbClr val="000000"/>
                </a:solidFill>
                <a:latin typeface="Consolas" panose="020B0609020204030204" pitchFamily="49" charset="0"/>
              </a:rPr>
              <a:t>                      </a:t>
            </a:r>
            <a:r>
              <a:rPr lang="en-US" sz="2400" b="0" dirty="0" err="1">
                <a:solidFill>
                  <a:srgbClr val="000000"/>
                </a:solidFill>
                <a:effectLst/>
                <a:latin typeface="Consolas" panose="020B0609020204030204" pitchFamily="49" charset="0"/>
              </a:rPr>
              <a:t>fakeRequest</a:t>
            </a:r>
            <a:r>
              <a:rPr lang="en-US" sz="2400" b="0" dirty="0">
                <a:solidFill>
                  <a:srgbClr val="000000"/>
                </a:solidFill>
                <a:effectLst/>
                <a:latin typeface="Consolas" panose="020B0609020204030204" pitchFamily="49" charset="0"/>
              </a:rPr>
              <a:t>(</a:t>
            </a:r>
            <a:r>
              <a:rPr lang="en-US" sz="2400" b="0" dirty="0">
                <a:solidFill>
                  <a:srgbClr val="098658"/>
                </a:solidFill>
                <a:effectLst/>
                <a:latin typeface="Consolas" panose="020B0609020204030204" pitchFamily="49" charset="0"/>
              </a:rPr>
              <a:t>2</a:t>
            </a:r>
            <a:r>
              <a:rPr lang="en-US" sz="2400" b="0" dirty="0">
                <a:solidFill>
                  <a:srgbClr val="000000"/>
                </a:solidFill>
                <a:effectLst/>
                <a:latin typeface="Consolas" panose="020B0609020204030204" pitchFamily="49" charset="0"/>
              </a:rPr>
              <a:t>), </a:t>
            </a:r>
          </a:p>
          <a:p>
            <a:pPr algn="l">
              <a:buNone/>
            </a:pPr>
            <a:r>
              <a:rPr lang="en-US" sz="2400" dirty="0">
                <a:solidFill>
                  <a:srgbClr val="000000"/>
                </a:solidFill>
                <a:latin typeface="Consolas" panose="020B0609020204030204" pitchFamily="49" charset="0"/>
              </a:rPr>
              <a:t>                      </a:t>
            </a:r>
            <a:r>
              <a:rPr lang="en-US" sz="2400" b="0" dirty="0" err="1">
                <a:solidFill>
                  <a:srgbClr val="000000"/>
                </a:solidFill>
                <a:effectLst/>
                <a:latin typeface="Consolas" panose="020B0609020204030204" pitchFamily="49" charset="0"/>
              </a:rPr>
              <a:t>fakeRequest</a:t>
            </a:r>
            <a:r>
              <a:rPr lang="en-US" sz="2400" b="0" dirty="0">
                <a:solidFill>
                  <a:srgbClr val="000000"/>
                </a:solidFill>
                <a:effectLst/>
                <a:latin typeface="Consolas" panose="020B0609020204030204" pitchFamily="49" charset="0"/>
              </a:rPr>
              <a:t>(</a:t>
            </a:r>
            <a:r>
              <a:rPr lang="en-US" sz="2400" b="0" dirty="0">
                <a:solidFill>
                  <a:srgbClr val="098658"/>
                </a:solidFill>
                <a:effectLst/>
                <a:latin typeface="Consolas" panose="020B0609020204030204" pitchFamily="49" charset="0"/>
              </a:rPr>
              <a:t>3</a:t>
            </a:r>
            <a:r>
              <a:rPr lang="en-US" sz="2400" b="0" dirty="0">
                <a:solidFill>
                  <a:srgbClr val="000000"/>
                </a:solidFill>
                <a:effectLst/>
                <a:latin typeface="Consolas" panose="020B0609020204030204" pitchFamily="49" charset="0"/>
              </a:rPr>
              <a:t>)];</a:t>
            </a:r>
          </a:p>
          <a:p>
            <a:pPr algn="l">
              <a:buNone/>
            </a:pPr>
            <a:r>
              <a:rPr lang="en-US" sz="2400" b="0" dirty="0">
                <a:solidFill>
                  <a:srgbClr val="000000"/>
                </a:solidFill>
                <a:effectLst/>
                <a:latin typeface="Consolas" panose="020B0609020204030204" pitchFamily="49" charset="0"/>
              </a:rPr>
              <a:t>    </a:t>
            </a:r>
            <a:r>
              <a:rPr lang="en-US" sz="2400" b="0" dirty="0">
                <a:solidFill>
                  <a:srgbClr val="0000FF"/>
                </a:solidFill>
                <a:effectLst/>
                <a:latin typeface="Consolas" panose="020B0609020204030204" pitchFamily="49" charset="0"/>
              </a:rPr>
              <a:t>const</a:t>
            </a:r>
            <a:r>
              <a:rPr lang="en-US" sz="2400" b="0" dirty="0">
                <a:solidFill>
                  <a:srgbClr val="000000"/>
                </a:solidFill>
                <a:effectLst/>
                <a:latin typeface="Consolas" panose="020B0609020204030204" pitchFamily="49" charset="0"/>
              </a:rPr>
              <a:t> results = </a:t>
            </a:r>
            <a:r>
              <a:rPr lang="en-US" sz="2400" b="0" dirty="0">
                <a:solidFill>
                  <a:srgbClr val="0000FF"/>
                </a:solidFill>
                <a:effectLst/>
                <a:latin typeface="Consolas" panose="020B0609020204030204" pitchFamily="49" charset="0"/>
              </a:rPr>
              <a:t>await</a:t>
            </a:r>
            <a:r>
              <a:rPr lang="en-US" sz="2400" b="0" dirty="0">
                <a:solidFill>
                  <a:srgbClr val="000000"/>
                </a:solidFill>
                <a:effectLst/>
                <a:latin typeface="Consolas" panose="020B0609020204030204" pitchFamily="49" charset="0"/>
              </a:rPr>
              <a:t> </a:t>
            </a:r>
            <a:r>
              <a:rPr lang="en-US" sz="2400" b="0" dirty="0" err="1">
                <a:solidFill>
                  <a:srgbClr val="000000"/>
                </a:solidFill>
                <a:effectLst/>
                <a:latin typeface="Consolas" panose="020B0609020204030204" pitchFamily="49" charset="0"/>
              </a:rPr>
              <a:t>Promise.all</a:t>
            </a:r>
            <a:r>
              <a:rPr lang="en-US" sz="2400" b="0" dirty="0">
                <a:solidFill>
                  <a:srgbClr val="000000"/>
                </a:solidFill>
                <a:effectLst/>
                <a:latin typeface="Consolas" panose="020B0609020204030204" pitchFamily="49" charset="0"/>
              </a:rPr>
              <a:t>(promises);</a:t>
            </a:r>
          </a:p>
          <a:p>
            <a:pPr algn="l">
              <a:buNone/>
            </a:pPr>
            <a:r>
              <a:rPr lang="en-US" sz="2400" b="0" dirty="0">
                <a:solidFill>
                  <a:srgbClr val="000000"/>
                </a:solidFill>
                <a:effectLst/>
                <a:latin typeface="Consolas" panose="020B0609020204030204" pitchFamily="49" charset="0"/>
              </a:rPr>
              <a:t>    console.log(</a:t>
            </a:r>
            <a:r>
              <a:rPr lang="en-US" sz="2400" b="0" dirty="0">
                <a:solidFill>
                  <a:srgbClr val="A31515"/>
                </a:solidFill>
                <a:effectLst/>
                <a:latin typeface="Consolas" panose="020B0609020204030204" pitchFamily="49" charset="0"/>
              </a:rPr>
              <a:t>'results:'</a:t>
            </a:r>
            <a:r>
              <a:rPr lang="en-US" sz="2400" b="0" dirty="0">
                <a:solidFill>
                  <a:srgbClr val="000000"/>
                </a:solidFill>
                <a:effectLst/>
                <a:latin typeface="Consolas" panose="020B0609020204030204" pitchFamily="49" charset="0"/>
              </a:rPr>
              <a:t>, results);</a:t>
            </a:r>
          </a:p>
          <a:p>
            <a:pPr algn="l">
              <a:buNone/>
            </a:pPr>
            <a:r>
              <a:rPr lang="en-US" sz="2400" b="0" dirty="0">
                <a:solidFill>
                  <a:srgbClr val="000000"/>
                </a:solidFill>
                <a:effectLst/>
                <a:latin typeface="Consolas" panose="020B0609020204030204" pitchFamily="49" charset="0"/>
              </a:rPr>
              <a:t>    console.log(</a:t>
            </a:r>
            <a:r>
              <a:rPr lang="en-US" sz="2400" b="0" dirty="0">
                <a:solidFill>
                  <a:srgbClr val="A31515"/>
                </a:solidFill>
                <a:effectLst/>
                <a:latin typeface="Consolas" panose="020B0609020204030204" pitchFamily="49" charset="0"/>
              </a:rPr>
              <a:t>'main done'</a:t>
            </a:r>
            <a:r>
              <a:rPr lang="en-US" sz="2400" b="0" dirty="0">
                <a:solidFill>
                  <a:srgbClr val="000000"/>
                </a:solidFill>
                <a:effectLst/>
                <a:latin typeface="Consolas" panose="020B0609020204030204" pitchFamily="49" charset="0"/>
              </a:rPr>
              <a:t>);</a:t>
            </a:r>
          </a:p>
          <a:p>
            <a:pPr algn="l">
              <a:buNone/>
            </a:pPr>
            <a:r>
              <a:rPr lang="en-US" sz="2400" b="0" dirty="0">
                <a:solidFill>
                  <a:srgbClr val="000000"/>
                </a:solidFill>
                <a:effectLst/>
                <a:latin typeface="Consolas" panose="020B0609020204030204" pitchFamily="49" charset="0"/>
              </a:rPr>
              <a:t>}</a:t>
            </a:r>
          </a:p>
          <a:p>
            <a:pPr algn="l"/>
            <a:br>
              <a:rPr lang="en-US" sz="2400" b="0" dirty="0">
                <a:solidFill>
                  <a:srgbClr val="000000"/>
                </a:solidFill>
                <a:effectLst/>
                <a:latin typeface="Consolas" panose="020B0609020204030204" pitchFamily="49" charset="0"/>
              </a:rPr>
            </a:br>
            <a:r>
              <a:rPr lang="en-US" sz="2400" dirty="0">
                <a:solidFill>
                  <a:srgbClr val="0000FF"/>
                </a:solidFill>
                <a:latin typeface="Consolas" panose="020B0609020204030204" pitchFamily="49" charset="0"/>
              </a:rPr>
              <a:t>await </a:t>
            </a:r>
            <a:r>
              <a:rPr lang="en-US" sz="2400" b="0" dirty="0" err="1">
                <a:solidFill>
                  <a:srgbClr val="000000"/>
                </a:solidFill>
                <a:effectLst/>
                <a:latin typeface="Consolas" panose="020B0609020204030204" pitchFamily="49" charset="0"/>
              </a:rPr>
              <a:t>timeIt</a:t>
            </a:r>
            <a:r>
              <a:rPr lang="en-US" sz="2400" b="0" dirty="0">
                <a:solidFill>
                  <a:srgbClr val="000000"/>
                </a:solidFill>
                <a:effectLst/>
                <a:latin typeface="Consolas" panose="020B0609020204030204" pitchFamily="49" charset="0"/>
              </a:rPr>
              <a:t>(main)</a:t>
            </a:r>
          </a:p>
        </p:txBody>
      </p:sp>
      <p:sp>
        <p:nvSpPr>
          <p:cNvPr id="6" name="TextBox 5">
            <a:extLst>
              <a:ext uri="{FF2B5EF4-FFF2-40B4-BE49-F238E27FC236}">
                <a16:creationId xmlns:a16="http://schemas.microsoft.com/office/drawing/2014/main" id="{5ABC57DB-03F2-8172-668A-4047B1F84B55}"/>
              </a:ext>
            </a:extLst>
          </p:cNvPr>
          <p:cNvSpPr txBox="1"/>
          <p:nvPr/>
        </p:nvSpPr>
        <p:spPr>
          <a:xfrm>
            <a:off x="6760709" y="2365019"/>
            <a:ext cx="5054301" cy="3855146"/>
          </a:xfrm>
          <a:prstGeom prst="rect">
            <a:avLst/>
          </a:prstGeom>
          <a:solidFill>
            <a:schemeClr val="bg1">
              <a:alpha val="96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sz="2000" dirty="0">
                <a:solidFill>
                  <a:schemeClr val="tx1"/>
                </a:solidFill>
                <a:latin typeface="Verdana" panose="020B0604030504040204" pitchFamily="34" charset="0"/>
                <a:ea typeface="Verdana" panose="020B0604030504040204" pitchFamily="34" charset="0"/>
              </a:rPr>
              <a:t>$ node </a:t>
            </a:r>
            <a:r>
              <a:rPr lang="en-US" sz="2000" dirty="0" err="1">
                <a:solidFill>
                  <a:schemeClr val="tx1"/>
                </a:solidFill>
                <a:latin typeface="Verdana" panose="020B0604030504040204" pitchFamily="34" charset="0"/>
                <a:ea typeface="Verdana" panose="020B0604030504040204" pitchFamily="34" charset="0"/>
              </a:rPr>
              <a:t>threeRequestsConcurrently.ts</a:t>
            </a:r>
            <a:r>
              <a:rPr lang="en-US" sz="2000" dirty="0">
                <a:solidFill>
                  <a:schemeClr val="tx1"/>
                </a:solidFill>
                <a:latin typeface="Verdana" panose="020B0604030504040204" pitchFamily="34" charset="0"/>
                <a:ea typeface="Verdana" panose="020B0604030504040204" pitchFamily="34" charset="0"/>
              </a:rPr>
              <a:t> </a:t>
            </a:r>
          </a:p>
          <a:p>
            <a:pPr algn="l"/>
            <a:r>
              <a:rPr lang="en-US" sz="2000" dirty="0">
                <a:solidFill>
                  <a:schemeClr val="tx1"/>
                </a:solidFill>
                <a:latin typeface="Verdana" panose="020B0604030504040204" pitchFamily="34" charset="0"/>
                <a:ea typeface="Verdana" panose="020B0604030504040204" pitchFamily="34" charset="0"/>
              </a:rPr>
              <a:t>starting main</a:t>
            </a:r>
          </a:p>
          <a:p>
            <a:pPr algn="l"/>
            <a:r>
              <a:rPr lang="en-US" sz="2000" dirty="0" err="1">
                <a:solidFill>
                  <a:schemeClr val="tx1"/>
                </a:solidFill>
                <a:latin typeface="Verdana" panose="020B0604030504040204" pitchFamily="34" charset="0"/>
                <a:ea typeface="Verdana" panose="020B0604030504040204" pitchFamily="34" charset="0"/>
              </a:rPr>
              <a:t>fakeRequest</a:t>
            </a:r>
            <a:r>
              <a:rPr lang="en-US" sz="2000" dirty="0">
                <a:solidFill>
                  <a:schemeClr val="tx1"/>
                </a:solidFill>
                <a:latin typeface="Verdana" panose="020B0604030504040204" pitchFamily="34" charset="0"/>
                <a:ea typeface="Verdana" panose="020B0604030504040204" pitchFamily="34" charset="0"/>
              </a:rPr>
              <a:t> received request: 1</a:t>
            </a:r>
          </a:p>
          <a:p>
            <a:pPr algn="l"/>
            <a:r>
              <a:rPr lang="en-US" sz="2000" dirty="0" err="1">
                <a:solidFill>
                  <a:schemeClr val="tx1"/>
                </a:solidFill>
                <a:latin typeface="Verdana" panose="020B0604030504040204" pitchFamily="34" charset="0"/>
                <a:ea typeface="Verdana" panose="020B0604030504040204" pitchFamily="34" charset="0"/>
              </a:rPr>
              <a:t>fakeRequest</a:t>
            </a:r>
            <a:r>
              <a:rPr lang="en-US" sz="2000" dirty="0">
                <a:solidFill>
                  <a:schemeClr val="tx1"/>
                </a:solidFill>
                <a:latin typeface="Verdana" panose="020B0604030504040204" pitchFamily="34" charset="0"/>
                <a:ea typeface="Verdana" panose="020B0604030504040204" pitchFamily="34" charset="0"/>
              </a:rPr>
              <a:t> received request: 2</a:t>
            </a:r>
          </a:p>
          <a:p>
            <a:pPr algn="l"/>
            <a:r>
              <a:rPr lang="en-US" sz="2000" dirty="0" err="1">
                <a:solidFill>
                  <a:schemeClr val="tx1"/>
                </a:solidFill>
                <a:latin typeface="Verdana" panose="020B0604030504040204" pitchFamily="34" charset="0"/>
                <a:ea typeface="Verdana" panose="020B0604030504040204" pitchFamily="34" charset="0"/>
              </a:rPr>
              <a:t>fakeRequest</a:t>
            </a:r>
            <a:r>
              <a:rPr lang="en-US" sz="2000" dirty="0">
                <a:solidFill>
                  <a:schemeClr val="tx1"/>
                </a:solidFill>
                <a:latin typeface="Verdana" panose="020B0604030504040204" pitchFamily="34" charset="0"/>
                <a:ea typeface="Verdana" panose="020B0604030504040204" pitchFamily="34" charset="0"/>
              </a:rPr>
              <a:t> received request: 3</a:t>
            </a:r>
          </a:p>
          <a:p>
            <a:pPr algn="l"/>
            <a:r>
              <a:rPr lang="en-US" sz="2000" dirty="0">
                <a:solidFill>
                  <a:schemeClr val="tx1"/>
                </a:solidFill>
                <a:latin typeface="Verdana" panose="020B0604030504040204" pitchFamily="34" charset="0"/>
                <a:ea typeface="Verdana" panose="020B0604030504040204" pitchFamily="34" charset="0"/>
              </a:rPr>
              <a:t>time passes....</a:t>
            </a:r>
          </a:p>
          <a:p>
            <a:pPr algn="l"/>
            <a:r>
              <a:rPr lang="en-US" sz="2000" dirty="0">
                <a:solidFill>
                  <a:schemeClr val="tx1"/>
                </a:solidFill>
                <a:latin typeface="Verdana" panose="020B0604030504040204" pitchFamily="34" charset="0"/>
                <a:ea typeface="Verdana" panose="020B0604030504040204" pitchFamily="34" charset="0"/>
              </a:rPr>
              <a:t>time passes....</a:t>
            </a:r>
          </a:p>
          <a:p>
            <a:pPr algn="l"/>
            <a:r>
              <a:rPr lang="en-US" sz="2000" dirty="0">
                <a:solidFill>
                  <a:schemeClr val="tx1"/>
                </a:solidFill>
                <a:latin typeface="Verdana" panose="020B0604030504040204" pitchFamily="34" charset="0"/>
                <a:ea typeface="Verdana" panose="020B0604030504040204" pitchFamily="34" charset="0"/>
              </a:rPr>
              <a:t>time passes....</a:t>
            </a:r>
          </a:p>
          <a:p>
            <a:pPr algn="l"/>
            <a:r>
              <a:rPr lang="en-US" sz="2000" dirty="0">
                <a:solidFill>
                  <a:schemeClr val="tx1"/>
                </a:solidFill>
                <a:latin typeface="Verdana" panose="020B0604030504040204" pitchFamily="34" charset="0"/>
                <a:ea typeface="Verdana" panose="020B0604030504040204" pitchFamily="34" charset="0"/>
              </a:rPr>
              <a:t>results: [ 11, 12, 13 ]</a:t>
            </a:r>
          </a:p>
          <a:p>
            <a:pPr algn="l"/>
            <a:r>
              <a:rPr lang="en-US" sz="2000" dirty="0">
                <a:solidFill>
                  <a:schemeClr val="tx1"/>
                </a:solidFill>
                <a:latin typeface="Verdana" panose="020B0604030504040204" pitchFamily="34" charset="0"/>
                <a:ea typeface="Verdana" panose="020B0604030504040204" pitchFamily="34" charset="0"/>
              </a:rPr>
              <a:t>main done</a:t>
            </a:r>
          </a:p>
          <a:p>
            <a:pPr algn="l"/>
            <a:r>
              <a:rPr lang="en-US" sz="2000" dirty="0">
                <a:solidFill>
                  <a:schemeClr val="tx1"/>
                </a:solidFill>
                <a:latin typeface="Verdana" panose="020B0604030504040204" pitchFamily="34" charset="0"/>
                <a:ea typeface="Verdana" panose="020B0604030504040204" pitchFamily="34" charset="0"/>
              </a:rPr>
              <a:t>1018.81 </a:t>
            </a:r>
            <a:r>
              <a:rPr lang="en-US" sz="2000" dirty="0" err="1">
                <a:solidFill>
                  <a:schemeClr val="tx1"/>
                </a:solidFill>
                <a:latin typeface="Verdana" panose="020B0604030504040204" pitchFamily="34" charset="0"/>
                <a:ea typeface="Verdana" panose="020B0604030504040204" pitchFamily="34" charset="0"/>
              </a:rPr>
              <a:t>msecno</a:t>
            </a:r>
            <a:endParaRPr lang="en-US" sz="2000" dirty="0">
              <a:solidFill>
                <a:schemeClr val="tx1"/>
              </a:solidFill>
              <a:latin typeface="Verdana" panose="020B0604030504040204" pitchFamily="34" charset="0"/>
              <a:ea typeface="Verdana" panose="020B0604030504040204" pitchFamily="34" charset="0"/>
            </a:endParaRPr>
          </a:p>
        </p:txBody>
      </p:sp>
      <p:sp>
        <p:nvSpPr>
          <p:cNvPr id="7" name="Oval 6">
            <a:extLst>
              <a:ext uri="{FF2B5EF4-FFF2-40B4-BE49-F238E27FC236}">
                <a16:creationId xmlns:a16="http://schemas.microsoft.com/office/drawing/2014/main" id="{357B9AAF-B1E1-F8BD-CC63-C9921D522D48}"/>
              </a:ext>
            </a:extLst>
          </p:cNvPr>
          <p:cNvSpPr/>
          <p:nvPr/>
        </p:nvSpPr>
        <p:spPr>
          <a:xfrm>
            <a:off x="6608309" y="5618765"/>
            <a:ext cx="2189747" cy="66173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800" dirty="0" err="1">
              <a:solidFill>
                <a:schemeClr val="tx1"/>
              </a:solidFill>
            </a:endParaRPr>
          </a:p>
        </p:txBody>
      </p:sp>
      <p:sp>
        <p:nvSpPr>
          <p:cNvPr id="4" name="Rectangle: Rounded Corners 3">
            <a:extLst>
              <a:ext uri="{FF2B5EF4-FFF2-40B4-BE49-F238E27FC236}">
                <a16:creationId xmlns:a16="http://schemas.microsoft.com/office/drawing/2014/main" id="{05967FFC-873B-A65E-3B9F-54F470CAE855}"/>
              </a:ext>
            </a:extLst>
          </p:cNvPr>
          <p:cNvSpPr/>
          <p:nvPr/>
        </p:nvSpPr>
        <p:spPr>
          <a:xfrm>
            <a:off x="5798634" y="906135"/>
            <a:ext cx="5589882"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/Slides/</a:t>
            </a:r>
            <a:r>
              <a:rPr lang="en-US" sz="2400" dirty="0" err="1">
                <a:solidFill>
                  <a:schemeClr val="tx1"/>
                </a:solidFill>
              </a:rPr>
              <a:t>threeRequestsConcurrently.ts</a:t>
            </a:r>
            <a:endParaRPr lang="en-US" sz="2400" dirty="0">
              <a:solidFill>
                <a:schemeClr val="tx1"/>
              </a:solidFill>
            </a:endParaRPr>
          </a:p>
        </p:txBody>
      </p:sp>
    </p:spTree>
    <p:extLst>
      <p:ext uri="{BB962C8B-B14F-4D97-AF65-F5344CB8AC3E}">
        <p14:creationId xmlns:p14="http://schemas.microsoft.com/office/powerpoint/2010/main" val="2527783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04872-A5AA-7EF3-C717-33099E420CC7}"/>
              </a:ext>
            </a:extLst>
          </p:cNvPr>
          <p:cNvSpPr>
            <a:spLocks noGrp="1"/>
          </p:cNvSpPr>
          <p:nvPr>
            <p:ph type="title"/>
          </p:nvPr>
        </p:nvSpPr>
        <p:spPr/>
        <p:txBody>
          <a:bodyPr/>
          <a:lstStyle/>
          <a:p>
            <a:r>
              <a:rPr lang="en-US" dirty="0"/>
              <a:t>Why is that? </a:t>
            </a:r>
            <a:br>
              <a:rPr lang="en-US" dirty="0"/>
            </a:br>
            <a:r>
              <a:rPr lang="en-US" dirty="0"/>
              <a:t>Visualizing </a:t>
            </a:r>
            <a:r>
              <a:rPr lang="en-US" dirty="0" err="1"/>
              <a:t>Promise.all</a:t>
            </a:r>
            <a:endParaRPr lang="en-US" dirty="0"/>
          </a:p>
        </p:txBody>
      </p:sp>
      <p:sp>
        <p:nvSpPr>
          <p:cNvPr id="3" name="Slide Number Placeholder 2">
            <a:extLst>
              <a:ext uri="{FF2B5EF4-FFF2-40B4-BE49-F238E27FC236}">
                <a16:creationId xmlns:a16="http://schemas.microsoft.com/office/drawing/2014/main" id="{1E27C171-D5EA-DE88-E683-2C6A1DB367B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82" name="Group 81">
            <a:extLst>
              <a:ext uri="{FF2B5EF4-FFF2-40B4-BE49-F238E27FC236}">
                <a16:creationId xmlns:a16="http://schemas.microsoft.com/office/drawing/2014/main" id="{5C09B819-646C-1BF0-CDF8-9C3635361FB2}"/>
              </a:ext>
            </a:extLst>
          </p:cNvPr>
          <p:cNvGrpSpPr/>
          <p:nvPr/>
        </p:nvGrpSpPr>
        <p:grpSpPr>
          <a:xfrm>
            <a:off x="517429" y="4904201"/>
            <a:ext cx="5080647" cy="1388452"/>
            <a:chOff x="728956" y="4248728"/>
            <a:chExt cx="5080647" cy="1388452"/>
          </a:xfrm>
        </p:grpSpPr>
        <p:grpSp>
          <p:nvGrpSpPr>
            <p:cNvPr id="49" name="Group 48">
              <a:extLst>
                <a:ext uri="{FF2B5EF4-FFF2-40B4-BE49-F238E27FC236}">
                  <a16:creationId xmlns:a16="http://schemas.microsoft.com/office/drawing/2014/main" id="{0F03F2D4-9D9D-5A5B-2FB0-BA0B2E9644A6}"/>
                </a:ext>
              </a:extLst>
            </p:cNvPr>
            <p:cNvGrpSpPr/>
            <p:nvPr/>
          </p:nvGrpSpPr>
          <p:grpSpPr>
            <a:xfrm>
              <a:off x="1063637" y="5148440"/>
              <a:ext cx="4745966" cy="488740"/>
              <a:chOff x="-648299" y="2326848"/>
              <a:chExt cx="4745966" cy="488740"/>
            </a:xfrm>
          </p:grpSpPr>
          <p:sp>
            <p:nvSpPr>
              <p:cNvPr id="50" name="Rectangle 49">
                <a:extLst>
                  <a:ext uri="{FF2B5EF4-FFF2-40B4-BE49-F238E27FC236}">
                    <a16:creationId xmlns:a16="http://schemas.microsoft.com/office/drawing/2014/main" id="{CFC40432-958C-952B-6872-3370A26A793F}"/>
                  </a:ext>
                </a:extLst>
              </p:cNvPr>
              <p:cNvSpPr/>
              <p:nvPr/>
            </p:nvSpPr>
            <p:spPr>
              <a:xfrm>
                <a:off x="-648299" y="2326848"/>
                <a:ext cx="1234440" cy="46862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send</a:t>
                </a:r>
              </a:p>
            </p:txBody>
          </p:sp>
          <p:sp>
            <p:nvSpPr>
              <p:cNvPr id="51" name="Rectangle 50">
                <a:extLst>
                  <a:ext uri="{FF2B5EF4-FFF2-40B4-BE49-F238E27FC236}">
                    <a16:creationId xmlns:a16="http://schemas.microsoft.com/office/drawing/2014/main" id="{2307C3DA-FED1-E2EA-9531-AEE61B0DD710}"/>
                  </a:ext>
                </a:extLst>
              </p:cNvPr>
              <p:cNvSpPr/>
              <p:nvPr/>
            </p:nvSpPr>
            <p:spPr>
              <a:xfrm>
                <a:off x="2863227" y="2346960"/>
                <a:ext cx="1234440" cy="46862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receive</a:t>
                </a:r>
              </a:p>
            </p:txBody>
          </p:sp>
          <p:sp>
            <p:nvSpPr>
              <p:cNvPr id="52" name="Rectangle 51">
                <a:extLst>
                  <a:ext uri="{FF2B5EF4-FFF2-40B4-BE49-F238E27FC236}">
                    <a16:creationId xmlns:a16="http://schemas.microsoft.com/office/drawing/2014/main" id="{BC3D1DA1-8838-02F1-198E-80213880467B}"/>
                  </a:ext>
                </a:extLst>
              </p:cNvPr>
              <p:cNvSpPr/>
              <p:nvPr/>
            </p:nvSpPr>
            <p:spPr>
              <a:xfrm>
                <a:off x="586141" y="2333371"/>
                <a:ext cx="2255186" cy="468628"/>
              </a:xfrm>
              <a:prstGeom prst="rect">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wait</a:t>
                </a:r>
              </a:p>
            </p:txBody>
          </p:sp>
        </p:grpSp>
        <p:grpSp>
          <p:nvGrpSpPr>
            <p:cNvPr id="53" name="Group 52">
              <a:extLst>
                <a:ext uri="{FF2B5EF4-FFF2-40B4-BE49-F238E27FC236}">
                  <a16:creationId xmlns:a16="http://schemas.microsoft.com/office/drawing/2014/main" id="{B0F02838-D0F8-BD56-D733-FEDFE2B23448}"/>
                </a:ext>
              </a:extLst>
            </p:cNvPr>
            <p:cNvGrpSpPr/>
            <p:nvPr/>
          </p:nvGrpSpPr>
          <p:grpSpPr>
            <a:xfrm>
              <a:off x="880134" y="4710833"/>
              <a:ext cx="4822166" cy="494722"/>
              <a:chOff x="575334" y="4406033"/>
              <a:chExt cx="4822166" cy="494722"/>
            </a:xfrm>
          </p:grpSpPr>
          <p:sp>
            <p:nvSpPr>
              <p:cNvPr id="54" name="Rectangle 53">
                <a:extLst>
                  <a:ext uri="{FF2B5EF4-FFF2-40B4-BE49-F238E27FC236}">
                    <a16:creationId xmlns:a16="http://schemas.microsoft.com/office/drawing/2014/main" id="{08972302-CCB6-9709-0572-0B9CCE455266}"/>
                  </a:ext>
                </a:extLst>
              </p:cNvPr>
              <p:cNvSpPr/>
              <p:nvPr/>
            </p:nvSpPr>
            <p:spPr>
              <a:xfrm>
                <a:off x="575334" y="4425604"/>
                <a:ext cx="1320800" cy="442534"/>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send</a:t>
                </a:r>
              </a:p>
            </p:txBody>
          </p:sp>
          <p:sp>
            <p:nvSpPr>
              <p:cNvPr id="55" name="Rectangle 54">
                <a:extLst>
                  <a:ext uri="{FF2B5EF4-FFF2-40B4-BE49-F238E27FC236}">
                    <a16:creationId xmlns:a16="http://schemas.microsoft.com/office/drawing/2014/main" id="{FE22DEE2-3309-56DA-BA98-74B2D7C89158}"/>
                  </a:ext>
                </a:extLst>
              </p:cNvPr>
              <p:cNvSpPr/>
              <p:nvPr/>
            </p:nvSpPr>
            <p:spPr>
              <a:xfrm>
                <a:off x="4163060" y="4432127"/>
                <a:ext cx="1234440" cy="46862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receive</a:t>
                </a:r>
              </a:p>
            </p:txBody>
          </p:sp>
          <p:sp>
            <p:nvSpPr>
              <p:cNvPr id="56" name="Rectangle 55">
                <a:extLst>
                  <a:ext uri="{FF2B5EF4-FFF2-40B4-BE49-F238E27FC236}">
                    <a16:creationId xmlns:a16="http://schemas.microsoft.com/office/drawing/2014/main" id="{16D55FBC-F6C0-31BD-82FE-3A4A3C3A33FA}"/>
                  </a:ext>
                </a:extLst>
              </p:cNvPr>
              <p:cNvSpPr/>
              <p:nvPr/>
            </p:nvSpPr>
            <p:spPr>
              <a:xfrm>
                <a:off x="1896134" y="4406033"/>
                <a:ext cx="2251662" cy="468628"/>
              </a:xfrm>
              <a:prstGeom prst="rect">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wait</a:t>
                </a:r>
              </a:p>
            </p:txBody>
          </p:sp>
        </p:grpSp>
        <p:grpSp>
          <p:nvGrpSpPr>
            <p:cNvPr id="65" name="Group 64">
              <a:extLst>
                <a:ext uri="{FF2B5EF4-FFF2-40B4-BE49-F238E27FC236}">
                  <a16:creationId xmlns:a16="http://schemas.microsoft.com/office/drawing/2014/main" id="{A600B712-6C6F-51EA-917A-D5B4819DF697}"/>
                </a:ext>
              </a:extLst>
            </p:cNvPr>
            <p:cNvGrpSpPr/>
            <p:nvPr/>
          </p:nvGrpSpPr>
          <p:grpSpPr>
            <a:xfrm>
              <a:off x="728956" y="4248728"/>
              <a:ext cx="4831080" cy="481674"/>
              <a:chOff x="1485900" y="2364394"/>
              <a:chExt cx="4831080" cy="481674"/>
            </a:xfrm>
          </p:grpSpPr>
          <p:sp>
            <p:nvSpPr>
              <p:cNvPr id="66" name="Rectangle 65">
                <a:extLst>
                  <a:ext uri="{FF2B5EF4-FFF2-40B4-BE49-F238E27FC236}">
                    <a16:creationId xmlns:a16="http://schemas.microsoft.com/office/drawing/2014/main" id="{862DB715-0EBB-54B0-AFD9-9ECA6240CD8C}"/>
                  </a:ext>
                </a:extLst>
              </p:cNvPr>
              <p:cNvSpPr/>
              <p:nvPr/>
            </p:nvSpPr>
            <p:spPr>
              <a:xfrm>
                <a:off x="1485900" y="2377440"/>
                <a:ext cx="1234440" cy="46862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send</a:t>
                </a:r>
              </a:p>
            </p:txBody>
          </p:sp>
          <p:sp>
            <p:nvSpPr>
              <p:cNvPr id="67" name="Rectangle 66">
                <a:extLst>
                  <a:ext uri="{FF2B5EF4-FFF2-40B4-BE49-F238E27FC236}">
                    <a16:creationId xmlns:a16="http://schemas.microsoft.com/office/drawing/2014/main" id="{D1E2B88A-0509-42E4-DF5D-AECD08D1DB35}"/>
                  </a:ext>
                </a:extLst>
              </p:cNvPr>
              <p:cNvSpPr/>
              <p:nvPr/>
            </p:nvSpPr>
            <p:spPr>
              <a:xfrm>
                <a:off x="5082540" y="2364394"/>
                <a:ext cx="1234440" cy="46862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receive</a:t>
                </a:r>
              </a:p>
            </p:txBody>
          </p:sp>
          <p:sp>
            <p:nvSpPr>
              <p:cNvPr id="68" name="Rectangle 67">
                <a:extLst>
                  <a:ext uri="{FF2B5EF4-FFF2-40B4-BE49-F238E27FC236}">
                    <a16:creationId xmlns:a16="http://schemas.microsoft.com/office/drawing/2014/main" id="{6DB95BA2-2788-85B7-A0E1-A4F9F29D5EF4}"/>
                  </a:ext>
                </a:extLst>
              </p:cNvPr>
              <p:cNvSpPr/>
              <p:nvPr/>
            </p:nvSpPr>
            <p:spPr>
              <a:xfrm>
                <a:off x="2720340" y="2377440"/>
                <a:ext cx="2338022" cy="468628"/>
              </a:xfrm>
              <a:prstGeom prst="rect">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wait</a:t>
                </a:r>
              </a:p>
            </p:txBody>
          </p:sp>
        </p:grpSp>
      </p:grpSp>
      <p:grpSp>
        <p:nvGrpSpPr>
          <p:cNvPr id="86" name="Group 85">
            <a:extLst>
              <a:ext uri="{FF2B5EF4-FFF2-40B4-BE49-F238E27FC236}">
                <a16:creationId xmlns:a16="http://schemas.microsoft.com/office/drawing/2014/main" id="{5176B963-A4DF-0123-9888-C475085E882C}"/>
              </a:ext>
            </a:extLst>
          </p:cNvPr>
          <p:cNvGrpSpPr/>
          <p:nvPr/>
        </p:nvGrpSpPr>
        <p:grpSpPr>
          <a:xfrm>
            <a:off x="204422" y="2825268"/>
            <a:ext cx="11603265" cy="429918"/>
            <a:chOff x="275566" y="2038843"/>
            <a:chExt cx="13845540" cy="475151"/>
          </a:xfrm>
        </p:grpSpPr>
        <p:grpSp>
          <p:nvGrpSpPr>
            <p:cNvPr id="70" name="Group 69">
              <a:extLst>
                <a:ext uri="{FF2B5EF4-FFF2-40B4-BE49-F238E27FC236}">
                  <a16:creationId xmlns:a16="http://schemas.microsoft.com/office/drawing/2014/main" id="{E0C733AD-12E5-5746-0B25-760C18C4E98F}"/>
                </a:ext>
              </a:extLst>
            </p:cNvPr>
            <p:cNvGrpSpPr/>
            <p:nvPr/>
          </p:nvGrpSpPr>
          <p:grpSpPr>
            <a:xfrm>
              <a:off x="275566" y="2038843"/>
              <a:ext cx="4610100" cy="468628"/>
              <a:chOff x="1485900" y="2377440"/>
              <a:chExt cx="4610100" cy="468628"/>
            </a:xfrm>
          </p:grpSpPr>
          <p:sp>
            <p:nvSpPr>
              <p:cNvPr id="71" name="Rectangle 70">
                <a:extLst>
                  <a:ext uri="{FF2B5EF4-FFF2-40B4-BE49-F238E27FC236}">
                    <a16:creationId xmlns:a16="http://schemas.microsoft.com/office/drawing/2014/main" id="{85B21E4C-FD23-F42D-3BAD-EF62DF4A932B}"/>
                  </a:ext>
                </a:extLst>
              </p:cNvPr>
              <p:cNvSpPr/>
              <p:nvPr/>
            </p:nvSpPr>
            <p:spPr>
              <a:xfrm>
                <a:off x="1485900" y="2377440"/>
                <a:ext cx="1234440" cy="46862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send</a:t>
                </a:r>
              </a:p>
            </p:txBody>
          </p:sp>
          <p:sp>
            <p:nvSpPr>
              <p:cNvPr id="72" name="Rectangle 71">
                <a:extLst>
                  <a:ext uri="{FF2B5EF4-FFF2-40B4-BE49-F238E27FC236}">
                    <a16:creationId xmlns:a16="http://schemas.microsoft.com/office/drawing/2014/main" id="{BD9EEAB6-370C-9AD5-7988-28FA7420DCB8}"/>
                  </a:ext>
                </a:extLst>
              </p:cNvPr>
              <p:cNvSpPr/>
              <p:nvPr/>
            </p:nvSpPr>
            <p:spPr>
              <a:xfrm>
                <a:off x="4861560" y="2377440"/>
                <a:ext cx="1234440" cy="46862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receive</a:t>
                </a:r>
              </a:p>
            </p:txBody>
          </p:sp>
          <p:sp>
            <p:nvSpPr>
              <p:cNvPr id="73" name="Rectangle 72">
                <a:extLst>
                  <a:ext uri="{FF2B5EF4-FFF2-40B4-BE49-F238E27FC236}">
                    <a16:creationId xmlns:a16="http://schemas.microsoft.com/office/drawing/2014/main" id="{C65B9EA3-31C4-ADF8-50E0-A1A1094B5F0B}"/>
                  </a:ext>
                </a:extLst>
              </p:cNvPr>
              <p:cNvSpPr/>
              <p:nvPr/>
            </p:nvSpPr>
            <p:spPr>
              <a:xfrm>
                <a:off x="2720340" y="2377440"/>
                <a:ext cx="2141220" cy="468628"/>
              </a:xfrm>
              <a:prstGeom prst="rect">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wait</a:t>
                </a:r>
              </a:p>
            </p:txBody>
          </p:sp>
        </p:grpSp>
        <p:grpSp>
          <p:nvGrpSpPr>
            <p:cNvPr id="74" name="Group 73">
              <a:extLst>
                <a:ext uri="{FF2B5EF4-FFF2-40B4-BE49-F238E27FC236}">
                  <a16:creationId xmlns:a16="http://schemas.microsoft.com/office/drawing/2014/main" id="{180C92F6-CD87-BB94-A89C-06FD23E46891}"/>
                </a:ext>
              </a:extLst>
            </p:cNvPr>
            <p:cNvGrpSpPr/>
            <p:nvPr/>
          </p:nvGrpSpPr>
          <p:grpSpPr>
            <a:xfrm>
              <a:off x="4885666" y="2038843"/>
              <a:ext cx="4610100" cy="468628"/>
              <a:chOff x="1485900" y="2332079"/>
              <a:chExt cx="4610100" cy="468628"/>
            </a:xfrm>
          </p:grpSpPr>
          <p:sp>
            <p:nvSpPr>
              <p:cNvPr id="75" name="Rectangle 74">
                <a:extLst>
                  <a:ext uri="{FF2B5EF4-FFF2-40B4-BE49-F238E27FC236}">
                    <a16:creationId xmlns:a16="http://schemas.microsoft.com/office/drawing/2014/main" id="{983D0E3A-D112-0196-149D-C9315AEC3E70}"/>
                  </a:ext>
                </a:extLst>
              </p:cNvPr>
              <p:cNvSpPr/>
              <p:nvPr/>
            </p:nvSpPr>
            <p:spPr>
              <a:xfrm>
                <a:off x="1485900" y="2332079"/>
                <a:ext cx="1234440" cy="46862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send</a:t>
                </a:r>
              </a:p>
            </p:txBody>
          </p:sp>
          <p:sp>
            <p:nvSpPr>
              <p:cNvPr id="76" name="Rectangle 75">
                <a:extLst>
                  <a:ext uri="{FF2B5EF4-FFF2-40B4-BE49-F238E27FC236}">
                    <a16:creationId xmlns:a16="http://schemas.microsoft.com/office/drawing/2014/main" id="{6B2979F7-47F3-CFFE-95CB-75E0CEB0E6D7}"/>
                  </a:ext>
                </a:extLst>
              </p:cNvPr>
              <p:cNvSpPr/>
              <p:nvPr/>
            </p:nvSpPr>
            <p:spPr>
              <a:xfrm>
                <a:off x="4861560" y="2332079"/>
                <a:ext cx="1234440" cy="46862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receive</a:t>
                </a:r>
              </a:p>
            </p:txBody>
          </p:sp>
          <p:sp>
            <p:nvSpPr>
              <p:cNvPr id="77" name="Rectangle 76">
                <a:extLst>
                  <a:ext uri="{FF2B5EF4-FFF2-40B4-BE49-F238E27FC236}">
                    <a16:creationId xmlns:a16="http://schemas.microsoft.com/office/drawing/2014/main" id="{D03FA558-2930-6B67-F8D3-BF32899EC7CC}"/>
                  </a:ext>
                </a:extLst>
              </p:cNvPr>
              <p:cNvSpPr/>
              <p:nvPr/>
            </p:nvSpPr>
            <p:spPr>
              <a:xfrm>
                <a:off x="2720340" y="2332079"/>
                <a:ext cx="2141220" cy="468628"/>
              </a:xfrm>
              <a:prstGeom prst="rect">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wait</a:t>
                </a:r>
              </a:p>
            </p:txBody>
          </p:sp>
        </p:grpSp>
        <p:grpSp>
          <p:nvGrpSpPr>
            <p:cNvPr id="78" name="Group 77">
              <a:extLst>
                <a:ext uri="{FF2B5EF4-FFF2-40B4-BE49-F238E27FC236}">
                  <a16:creationId xmlns:a16="http://schemas.microsoft.com/office/drawing/2014/main" id="{76F58E3A-2CE8-8D4B-3265-99CE2E26F836}"/>
                </a:ext>
              </a:extLst>
            </p:cNvPr>
            <p:cNvGrpSpPr/>
            <p:nvPr/>
          </p:nvGrpSpPr>
          <p:grpSpPr>
            <a:xfrm>
              <a:off x="9511006" y="2045366"/>
              <a:ext cx="4610100" cy="468628"/>
              <a:chOff x="1485900" y="2377440"/>
              <a:chExt cx="4610100" cy="468628"/>
            </a:xfrm>
          </p:grpSpPr>
          <p:sp>
            <p:nvSpPr>
              <p:cNvPr id="79" name="Rectangle 78">
                <a:extLst>
                  <a:ext uri="{FF2B5EF4-FFF2-40B4-BE49-F238E27FC236}">
                    <a16:creationId xmlns:a16="http://schemas.microsoft.com/office/drawing/2014/main" id="{07931022-8389-65A1-CE37-D4C119DFD595}"/>
                  </a:ext>
                </a:extLst>
              </p:cNvPr>
              <p:cNvSpPr/>
              <p:nvPr/>
            </p:nvSpPr>
            <p:spPr>
              <a:xfrm>
                <a:off x="1485900" y="2377440"/>
                <a:ext cx="1234440" cy="46862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send</a:t>
                </a:r>
              </a:p>
            </p:txBody>
          </p:sp>
          <p:sp>
            <p:nvSpPr>
              <p:cNvPr id="80" name="Rectangle 79">
                <a:extLst>
                  <a:ext uri="{FF2B5EF4-FFF2-40B4-BE49-F238E27FC236}">
                    <a16:creationId xmlns:a16="http://schemas.microsoft.com/office/drawing/2014/main" id="{771578F2-CE5B-DF8D-C1CC-D99DFFB94300}"/>
                  </a:ext>
                </a:extLst>
              </p:cNvPr>
              <p:cNvSpPr/>
              <p:nvPr/>
            </p:nvSpPr>
            <p:spPr>
              <a:xfrm>
                <a:off x="4861560" y="2377440"/>
                <a:ext cx="1234440" cy="46862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receive</a:t>
                </a:r>
              </a:p>
            </p:txBody>
          </p:sp>
          <p:sp>
            <p:nvSpPr>
              <p:cNvPr id="81" name="Rectangle 80">
                <a:extLst>
                  <a:ext uri="{FF2B5EF4-FFF2-40B4-BE49-F238E27FC236}">
                    <a16:creationId xmlns:a16="http://schemas.microsoft.com/office/drawing/2014/main" id="{B780C2A3-31AD-CA5B-7C22-CE977052038C}"/>
                  </a:ext>
                </a:extLst>
              </p:cNvPr>
              <p:cNvSpPr/>
              <p:nvPr/>
            </p:nvSpPr>
            <p:spPr>
              <a:xfrm>
                <a:off x="2720340" y="2377440"/>
                <a:ext cx="2141220" cy="468628"/>
              </a:xfrm>
              <a:prstGeom prst="rect">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wait</a:t>
                </a:r>
              </a:p>
            </p:txBody>
          </p:sp>
        </p:grpSp>
      </p:grpSp>
      <p:sp>
        <p:nvSpPr>
          <p:cNvPr id="83" name="TextBox 82">
            <a:extLst>
              <a:ext uri="{FF2B5EF4-FFF2-40B4-BE49-F238E27FC236}">
                <a16:creationId xmlns:a16="http://schemas.microsoft.com/office/drawing/2014/main" id="{289CE299-DF50-7F29-AADE-259F205F8158}"/>
              </a:ext>
            </a:extLst>
          </p:cNvPr>
          <p:cNvSpPr txBox="1"/>
          <p:nvPr/>
        </p:nvSpPr>
        <p:spPr>
          <a:xfrm>
            <a:off x="2354508" y="1645677"/>
            <a:ext cx="3020084"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r>
              <a:rPr lang="en-US" sz="2400" dirty="0">
                <a:solidFill>
                  <a:schemeClr val="tx1"/>
                </a:solidFill>
                <a:latin typeface="Verdana" panose="020B0604030504040204" pitchFamily="34" charset="0"/>
                <a:ea typeface="Verdana" panose="020B0604030504040204" pitchFamily="34" charset="0"/>
              </a:rPr>
              <a:t>Sequential (await)</a:t>
            </a:r>
          </a:p>
        </p:txBody>
      </p:sp>
      <p:sp>
        <p:nvSpPr>
          <p:cNvPr id="84" name="TextBox 83">
            <a:extLst>
              <a:ext uri="{FF2B5EF4-FFF2-40B4-BE49-F238E27FC236}">
                <a16:creationId xmlns:a16="http://schemas.microsoft.com/office/drawing/2014/main" id="{75DA8819-1E1F-21D0-D328-BA212D0F69E0}"/>
              </a:ext>
            </a:extLst>
          </p:cNvPr>
          <p:cNvSpPr txBox="1"/>
          <p:nvPr/>
        </p:nvSpPr>
        <p:spPr>
          <a:xfrm>
            <a:off x="2360810" y="3841707"/>
            <a:ext cx="3782084"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r>
              <a:rPr lang="en-US" sz="2400" dirty="0">
                <a:solidFill>
                  <a:schemeClr val="tx1"/>
                </a:solidFill>
                <a:latin typeface="Verdana" panose="020B0604030504040204" pitchFamily="34" charset="0"/>
                <a:ea typeface="Verdana" panose="020B0604030504040204" pitchFamily="34" charset="0"/>
              </a:rPr>
              <a:t>Concurrent (</a:t>
            </a:r>
            <a:r>
              <a:rPr lang="en-US" sz="2400" dirty="0" err="1">
                <a:solidFill>
                  <a:schemeClr val="tx1"/>
                </a:solidFill>
                <a:latin typeface="Verdana" panose="020B0604030504040204" pitchFamily="34" charset="0"/>
                <a:ea typeface="Verdana" panose="020B0604030504040204" pitchFamily="34" charset="0"/>
              </a:rPr>
              <a:t>Promise.all</a:t>
            </a:r>
            <a:r>
              <a:rPr lang="en-US" sz="2400" dirty="0">
                <a:solidFill>
                  <a:schemeClr val="tx1"/>
                </a:solidFill>
                <a:latin typeface="Verdana" panose="020B0604030504040204" pitchFamily="34" charset="0"/>
                <a:ea typeface="Verdana" panose="020B0604030504040204" pitchFamily="34" charset="0"/>
              </a:rPr>
              <a:t>)</a:t>
            </a:r>
          </a:p>
        </p:txBody>
      </p:sp>
      <p:sp>
        <p:nvSpPr>
          <p:cNvPr id="85" name="TextBox 84">
            <a:extLst>
              <a:ext uri="{FF2B5EF4-FFF2-40B4-BE49-F238E27FC236}">
                <a16:creationId xmlns:a16="http://schemas.microsoft.com/office/drawing/2014/main" id="{F53C8640-347D-C02C-2069-65D5C148A1A9}"/>
              </a:ext>
            </a:extLst>
          </p:cNvPr>
          <p:cNvSpPr txBox="1"/>
          <p:nvPr/>
        </p:nvSpPr>
        <p:spPr>
          <a:xfrm>
            <a:off x="5821608" y="1497583"/>
            <a:ext cx="3925004" cy="1210588"/>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“Don’t make another request until you got the last response back”</a:t>
            </a:r>
          </a:p>
        </p:txBody>
      </p:sp>
      <p:sp>
        <p:nvSpPr>
          <p:cNvPr id="87" name="TextBox 86">
            <a:extLst>
              <a:ext uri="{FF2B5EF4-FFF2-40B4-BE49-F238E27FC236}">
                <a16:creationId xmlns:a16="http://schemas.microsoft.com/office/drawing/2014/main" id="{5B534789-66A7-D575-0C34-AFB9DCA26C31}"/>
              </a:ext>
            </a:extLst>
          </p:cNvPr>
          <p:cNvSpPr txBox="1"/>
          <p:nvPr/>
        </p:nvSpPr>
        <p:spPr>
          <a:xfrm>
            <a:off x="6563167" y="3693613"/>
            <a:ext cx="3925004" cy="1210588"/>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“Make all of the requests now, then wait for all of the responses”</a:t>
            </a:r>
          </a:p>
        </p:txBody>
      </p:sp>
      <p:sp>
        <p:nvSpPr>
          <p:cNvPr id="88" name="TextBox 87">
            <a:extLst>
              <a:ext uri="{FF2B5EF4-FFF2-40B4-BE49-F238E27FC236}">
                <a16:creationId xmlns:a16="http://schemas.microsoft.com/office/drawing/2014/main" id="{7BCC99CE-DB71-E9BE-E8B0-BCDD5EE88A98}"/>
              </a:ext>
            </a:extLst>
          </p:cNvPr>
          <p:cNvSpPr txBox="1"/>
          <p:nvPr/>
        </p:nvSpPr>
        <p:spPr>
          <a:xfrm>
            <a:off x="10429848" y="1836861"/>
            <a:ext cx="1642882" cy="424016"/>
          </a:xfrm>
          <a:prstGeom prst="rect">
            <a:avLst/>
          </a:prstGeom>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sz="2000" dirty="0">
                <a:solidFill>
                  <a:srgbClr val="FF0000"/>
                </a:solidFill>
                <a:latin typeface="Verdana" panose="020B0604030504040204" pitchFamily="34" charset="0"/>
                <a:ea typeface="Verdana" panose="020B0604030504040204" pitchFamily="34" charset="0"/>
              </a:rPr>
              <a:t>3024 msec</a:t>
            </a:r>
          </a:p>
        </p:txBody>
      </p:sp>
      <p:sp>
        <p:nvSpPr>
          <p:cNvPr id="89" name="Rectangle 88">
            <a:extLst>
              <a:ext uri="{FF2B5EF4-FFF2-40B4-BE49-F238E27FC236}">
                <a16:creationId xmlns:a16="http://schemas.microsoft.com/office/drawing/2014/main" id="{77861A10-ABD5-B4EF-DE2A-5996A6E0AF54}"/>
              </a:ext>
            </a:extLst>
          </p:cNvPr>
          <p:cNvSpPr/>
          <p:nvPr/>
        </p:nvSpPr>
        <p:spPr>
          <a:xfrm>
            <a:off x="10549119" y="3966210"/>
            <a:ext cx="1642882" cy="36512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l"/>
            <a:r>
              <a:rPr lang="en-US" sz="2000" dirty="0">
                <a:solidFill>
                  <a:srgbClr val="FF0000"/>
                </a:solidFill>
                <a:latin typeface="Verdana" panose="020B0604030504040204" pitchFamily="34" charset="0"/>
                <a:ea typeface="Verdana" panose="020B0604030504040204" pitchFamily="34" charset="0"/>
              </a:rPr>
              <a:t>1018 msec</a:t>
            </a:r>
          </a:p>
        </p:txBody>
      </p:sp>
      <p:grpSp>
        <p:nvGrpSpPr>
          <p:cNvPr id="4" name="Group 3">
            <a:extLst>
              <a:ext uri="{FF2B5EF4-FFF2-40B4-BE49-F238E27FC236}">
                <a16:creationId xmlns:a16="http://schemas.microsoft.com/office/drawing/2014/main" id="{9CF502FF-9449-C12E-99D4-A08648992BE5}"/>
              </a:ext>
            </a:extLst>
          </p:cNvPr>
          <p:cNvGrpSpPr/>
          <p:nvPr/>
        </p:nvGrpSpPr>
        <p:grpSpPr>
          <a:xfrm>
            <a:off x="6451412" y="5079415"/>
            <a:ext cx="4648390" cy="1364703"/>
            <a:chOff x="753132" y="4258888"/>
            <a:chExt cx="4648390" cy="1364703"/>
          </a:xfrm>
        </p:grpSpPr>
        <p:grpSp>
          <p:nvGrpSpPr>
            <p:cNvPr id="5" name="Group 4">
              <a:extLst>
                <a:ext uri="{FF2B5EF4-FFF2-40B4-BE49-F238E27FC236}">
                  <a16:creationId xmlns:a16="http://schemas.microsoft.com/office/drawing/2014/main" id="{45A6BC30-CAE2-DBE6-18DC-D80393610BC5}"/>
                </a:ext>
              </a:extLst>
            </p:cNvPr>
            <p:cNvGrpSpPr/>
            <p:nvPr/>
          </p:nvGrpSpPr>
          <p:grpSpPr>
            <a:xfrm>
              <a:off x="753133" y="5148439"/>
              <a:ext cx="4527917" cy="475152"/>
              <a:chOff x="-958803" y="2326847"/>
              <a:chExt cx="4527917" cy="475152"/>
            </a:xfrm>
          </p:grpSpPr>
          <p:sp>
            <p:nvSpPr>
              <p:cNvPr id="14" name="Rectangle 13">
                <a:extLst>
                  <a:ext uri="{FF2B5EF4-FFF2-40B4-BE49-F238E27FC236}">
                    <a16:creationId xmlns:a16="http://schemas.microsoft.com/office/drawing/2014/main" id="{77643C05-1C0D-55B0-435D-93610662EB5E}"/>
                  </a:ext>
                </a:extLst>
              </p:cNvPr>
              <p:cNvSpPr/>
              <p:nvPr/>
            </p:nvSpPr>
            <p:spPr>
              <a:xfrm>
                <a:off x="-958803" y="2326847"/>
                <a:ext cx="1266705" cy="475151"/>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send</a:t>
                </a:r>
              </a:p>
            </p:txBody>
          </p:sp>
          <p:sp>
            <p:nvSpPr>
              <p:cNvPr id="15" name="Rectangle 14">
                <a:extLst>
                  <a:ext uri="{FF2B5EF4-FFF2-40B4-BE49-F238E27FC236}">
                    <a16:creationId xmlns:a16="http://schemas.microsoft.com/office/drawing/2014/main" id="{45878723-B0A2-121E-3870-9B3A52567D5D}"/>
                  </a:ext>
                </a:extLst>
              </p:cNvPr>
              <p:cNvSpPr/>
              <p:nvPr/>
            </p:nvSpPr>
            <p:spPr>
              <a:xfrm>
                <a:off x="2513432" y="2374551"/>
                <a:ext cx="1055682" cy="420923"/>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receive</a:t>
                </a:r>
              </a:p>
            </p:txBody>
          </p:sp>
          <p:sp>
            <p:nvSpPr>
              <p:cNvPr id="16" name="Rectangle 15">
                <a:extLst>
                  <a:ext uri="{FF2B5EF4-FFF2-40B4-BE49-F238E27FC236}">
                    <a16:creationId xmlns:a16="http://schemas.microsoft.com/office/drawing/2014/main" id="{3A6A3E75-473F-128E-3407-0D00A7F8A088}"/>
                  </a:ext>
                </a:extLst>
              </p:cNvPr>
              <p:cNvSpPr/>
              <p:nvPr/>
            </p:nvSpPr>
            <p:spPr>
              <a:xfrm>
                <a:off x="272125" y="2383963"/>
                <a:ext cx="2241308" cy="418036"/>
              </a:xfrm>
              <a:prstGeom prst="rect">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wait</a:t>
                </a:r>
              </a:p>
            </p:txBody>
          </p:sp>
        </p:grpSp>
        <p:grpSp>
          <p:nvGrpSpPr>
            <p:cNvPr id="6" name="Group 5">
              <a:extLst>
                <a:ext uri="{FF2B5EF4-FFF2-40B4-BE49-F238E27FC236}">
                  <a16:creationId xmlns:a16="http://schemas.microsoft.com/office/drawing/2014/main" id="{034280D1-6221-B6BA-7473-FFBDD58B00E6}"/>
                </a:ext>
              </a:extLst>
            </p:cNvPr>
            <p:cNvGrpSpPr/>
            <p:nvPr/>
          </p:nvGrpSpPr>
          <p:grpSpPr>
            <a:xfrm>
              <a:off x="753133" y="4730403"/>
              <a:ext cx="3749227" cy="475152"/>
              <a:chOff x="448333" y="4425603"/>
              <a:chExt cx="3749227" cy="475152"/>
            </a:xfrm>
          </p:grpSpPr>
          <p:sp>
            <p:nvSpPr>
              <p:cNvPr id="11" name="Rectangle 10">
                <a:extLst>
                  <a:ext uri="{FF2B5EF4-FFF2-40B4-BE49-F238E27FC236}">
                    <a16:creationId xmlns:a16="http://schemas.microsoft.com/office/drawing/2014/main" id="{01BE86A7-FE6A-A0AD-A1A6-DB66CD854509}"/>
                  </a:ext>
                </a:extLst>
              </p:cNvPr>
              <p:cNvSpPr/>
              <p:nvPr/>
            </p:nvSpPr>
            <p:spPr>
              <a:xfrm>
                <a:off x="448333" y="4425603"/>
                <a:ext cx="1230927" cy="475151"/>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send</a:t>
                </a:r>
              </a:p>
            </p:txBody>
          </p:sp>
          <p:sp>
            <p:nvSpPr>
              <p:cNvPr id="12" name="Rectangle 11">
                <a:extLst>
                  <a:ext uri="{FF2B5EF4-FFF2-40B4-BE49-F238E27FC236}">
                    <a16:creationId xmlns:a16="http://schemas.microsoft.com/office/drawing/2014/main" id="{8E90F00D-DE3C-8274-2A04-A4456C94AB74}"/>
                  </a:ext>
                </a:extLst>
              </p:cNvPr>
              <p:cNvSpPr/>
              <p:nvPr/>
            </p:nvSpPr>
            <p:spPr>
              <a:xfrm>
                <a:off x="3141878" y="4432127"/>
                <a:ext cx="1055682" cy="46862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receive</a:t>
                </a:r>
              </a:p>
            </p:txBody>
          </p:sp>
          <p:sp>
            <p:nvSpPr>
              <p:cNvPr id="13" name="Rectangle 12">
                <a:extLst>
                  <a:ext uri="{FF2B5EF4-FFF2-40B4-BE49-F238E27FC236}">
                    <a16:creationId xmlns:a16="http://schemas.microsoft.com/office/drawing/2014/main" id="{823035FA-8EC1-BF3B-F72D-DF75E7CA6228}"/>
                  </a:ext>
                </a:extLst>
              </p:cNvPr>
              <p:cNvSpPr/>
              <p:nvPr/>
            </p:nvSpPr>
            <p:spPr>
              <a:xfrm>
                <a:off x="1679260" y="4426353"/>
                <a:ext cx="1451314" cy="468628"/>
              </a:xfrm>
              <a:prstGeom prst="rect">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wait</a:t>
                </a:r>
              </a:p>
            </p:txBody>
          </p:sp>
        </p:grpSp>
        <p:grpSp>
          <p:nvGrpSpPr>
            <p:cNvPr id="7" name="Group 6">
              <a:extLst>
                <a:ext uri="{FF2B5EF4-FFF2-40B4-BE49-F238E27FC236}">
                  <a16:creationId xmlns:a16="http://schemas.microsoft.com/office/drawing/2014/main" id="{D91B0986-3B73-D027-0014-935CCA463F7D}"/>
                </a:ext>
              </a:extLst>
            </p:cNvPr>
            <p:cNvGrpSpPr/>
            <p:nvPr/>
          </p:nvGrpSpPr>
          <p:grpSpPr>
            <a:xfrm>
              <a:off x="753132" y="4258888"/>
              <a:ext cx="4648390" cy="471514"/>
              <a:chOff x="1510076" y="2374554"/>
              <a:chExt cx="4648390" cy="471514"/>
            </a:xfrm>
          </p:grpSpPr>
          <p:sp>
            <p:nvSpPr>
              <p:cNvPr id="8" name="Rectangle 7">
                <a:extLst>
                  <a:ext uri="{FF2B5EF4-FFF2-40B4-BE49-F238E27FC236}">
                    <a16:creationId xmlns:a16="http://schemas.microsoft.com/office/drawing/2014/main" id="{4132249D-836A-169B-C18E-AAD87E1FEB5F}"/>
                  </a:ext>
                </a:extLst>
              </p:cNvPr>
              <p:cNvSpPr/>
              <p:nvPr/>
            </p:nvSpPr>
            <p:spPr>
              <a:xfrm>
                <a:off x="1510076" y="2377440"/>
                <a:ext cx="1443244" cy="46862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send</a:t>
                </a:r>
              </a:p>
            </p:txBody>
          </p:sp>
          <p:sp>
            <p:nvSpPr>
              <p:cNvPr id="9" name="Rectangle 8">
                <a:extLst>
                  <a:ext uri="{FF2B5EF4-FFF2-40B4-BE49-F238E27FC236}">
                    <a16:creationId xmlns:a16="http://schemas.microsoft.com/office/drawing/2014/main" id="{B13A1FA0-1AA8-8A40-C3B4-127F7ED8CC99}"/>
                  </a:ext>
                </a:extLst>
              </p:cNvPr>
              <p:cNvSpPr/>
              <p:nvPr/>
            </p:nvSpPr>
            <p:spPr>
              <a:xfrm>
                <a:off x="4691047" y="2374554"/>
                <a:ext cx="1467419" cy="468628"/>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solidFill>
                      <a:schemeClr val="tx1"/>
                    </a:solidFill>
                  </a:rPr>
                  <a:t>receive</a:t>
                </a:r>
              </a:p>
            </p:txBody>
          </p:sp>
          <p:sp>
            <p:nvSpPr>
              <p:cNvPr id="10" name="Rectangle 9">
                <a:extLst>
                  <a:ext uri="{FF2B5EF4-FFF2-40B4-BE49-F238E27FC236}">
                    <a16:creationId xmlns:a16="http://schemas.microsoft.com/office/drawing/2014/main" id="{15AA8396-80B1-AAA3-A3B6-110731A02BD2}"/>
                  </a:ext>
                </a:extLst>
              </p:cNvPr>
              <p:cNvSpPr/>
              <p:nvPr/>
            </p:nvSpPr>
            <p:spPr>
              <a:xfrm>
                <a:off x="2741003" y="2377440"/>
                <a:ext cx="1969661" cy="468628"/>
              </a:xfrm>
              <a:prstGeom prst="rect">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wait</a:t>
                </a:r>
              </a:p>
            </p:txBody>
          </p:sp>
        </p:grpSp>
      </p:grpSp>
      <p:sp>
        <p:nvSpPr>
          <p:cNvPr id="17" name="TextBox 16">
            <a:extLst>
              <a:ext uri="{FF2B5EF4-FFF2-40B4-BE49-F238E27FC236}">
                <a16:creationId xmlns:a16="http://schemas.microsoft.com/office/drawing/2014/main" id="{AB2F4E94-2EAC-FCAC-5DDE-AA96AB7790FD}"/>
              </a:ext>
            </a:extLst>
          </p:cNvPr>
          <p:cNvSpPr txBox="1"/>
          <p:nvPr/>
        </p:nvSpPr>
        <p:spPr>
          <a:xfrm>
            <a:off x="5768075" y="5143939"/>
            <a:ext cx="423037"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r>
              <a:rPr lang="en-US" sz="2400" dirty="0">
                <a:solidFill>
                  <a:schemeClr val="tx1"/>
                </a:solidFill>
                <a:latin typeface="Verdana" panose="020B0604030504040204" pitchFamily="34" charset="0"/>
                <a:ea typeface="Verdana" panose="020B0604030504040204" pitchFamily="34" charset="0"/>
              </a:rPr>
              <a:t>or</a:t>
            </a:r>
          </a:p>
        </p:txBody>
      </p:sp>
    </p:spTree>
    <p:extLst>
      <p:ext uri="{BB962C8B-B14F-4D97-AF65-F5344CB8AC3E}">
        <p14:creationId xmlns:p14="http://schemas.microsoft.com/office/powerpoint/2010/main" val="1318073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838D7-25A5-BD6D-3EB0-27C3E474BB42}"/>
              </a:ext>
            </a:extLst>
          </p:cNvPr>
          <p:cNvSpPr>
            <a:spLocks noGrp="1"/>
          </p:cNvSpPr>
          <p:nvPr>
            <p:ph type="title"/>
          </p:nvPr>
        </p:nvSpPr>
        <p:spPr/>
        <p:txBody>
          <a:bodyPr>
            <a:normAutofit fontScale="90000"/>
          </a:bodyPr>
          <a:lstStyle/>
          <a:p>
            <a:r>
              <a:rPr lang="en-US" dirty="0" err="1"/>
              <a:t>Promise.all</a:t>
            </a:r>
            <a:r>
              <a:rPr lang="en-US" dirty="0"/>
              <a:t> results may arrive out of order, but are always reported in the order they are listed</a:t>
            </a:r>
          </a:p>
        </p:txBody>
      </p:sp>
      <p:sp>
        <p:nvSpPr>
          <p:cNvPr id="3" name="Slide Number Placeholder 2">
            <a:extLst>
              <a:ext uri="{FF2B5EF4-FFF2-40B4-BE49-F238E27FC236}">
                <a16:creationId xmlns:a16="http://schemas.microsoft.com/office/drawing/2014/main" id="{694671A2-AD83-14D7-2291-0DE439A8B07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1AE052D-2915-5AC4-85A2-7B9A3F13D352}"/>
              </a:ext>
            </a:extLst>
          </p:cNvPr>
          <p:cNvSpPr txBox="1"/>
          <p:nvPr/>
        </p:nvSpPr>
        <p:spPr>
          <a:xfrm>
            <a:off x="376990" y="1528172"/>
            <a:ext cx="9285371" cy="4662110"/>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lnSpc>
                <a:spcPct val="113095"/>
              </a:lnSpc>
              <a:buNone/>
            </a:pPr>
            <a:r>
              <a:rPr lang="en-US" sz="1600" b="0" dirty="0">
                <a:solidFill>
                  <a:srgbClr val="008000"/>
                </a:solidFill>
                <a:effectLst/>
                <a:latin typeface="Consolas" panose="020B0609020204030204" pitchFamily="49" charset="0"/>
              </a:rPr>
              <a:t>// </a:t>
            </a:r>
            <a:r>
              <a:rPr lang="en-US" sz="1600" b="0" dirty="0" err="1">
                <a:solidFill>
                  <a:srgbClr val="008000"/>
                </a:solidFill>
                <a:effectLst/>
                <a:latin typeface="Consolas" panose="020B0609020204030204" pitchFamily="49" charset="0"/>
              </a:rPr>
              <a:t>realRequest</a:t>
            </a:r>
            <a:r>
              <a:rPr lang="en-US" sz="1600" b="0" dirty="0">
                <a:solidFill>
                  <a:srgbClr val="008000"/>
                </a:solidFill>
                <a:effectLst/>
                <a:latin typeface="Consolas" panose="020B0609020204030204" pitchFamily="49" charset="0"/>
              </a:rPr>
              <a:t> calls out to an external REST AP</a:t>
            </a:r>
          </a:p>
          <a:p>
            <a:pPr algn="l">
              <a:lnSpc>
                <a:spcPct val="113095"/>
              </a:lnSpc>
              <a:buNone/>
            </a:pPr>
            <a:r>
              <a:rPr lang="en-US" sz="1600" dirty="0">
                <a:solidFill>
                  <a:srgbClr val="008000"/>
                </a:solidFill>
                <a:latin typeface="Consolas" panose="020B0609020204030204" pitchFamily="49" charset="0"/>
              </a:rPr>
              <a:t>// and returns the request number + 10</a:t>
            </a:r>
            <a:endParaRPr lang="en-US" sz="1600" b="0" dirty="0">
              <a:solidFill>
                <a:srgbClr val="000000"/>
              </a:solidFill>
              <a:effectLst/>
              <a:latin typeface="Consolas" panose="020B0609020204030204" pitchFamily="49" charset="0"/>
            </a:endParaRPr>
          </a:p>
          <a:p>
            <a:pPr algn="l">
              <a:lnSpc>
                <a:spcPct val="113095"/>
              </a:lnSpc>
              <a:buNone/>
            </a:pPr>
            <a:r>
              <a:rPr lang="en-US" sz="1600" b="0" dirty="0">
                <a:solidFill>
                  <a:srgbClr val="008000"/>
                </a:solidFill>
                <a:effectLst/>
                <a:latin typeface="Consolas" panose="020B0609020204030204" pitchFamily="49" charset="0"/>
              </a:rPr>
              <a:t>// logs the request number when it starts and when it returns.</a:t>
            </a:r>
            <a:endParaRPr lang="en-US" sz="1600" b="0" dirty="0">
              <a:solidFill>
                <a:srgbClr val="000000"/>
              </a:solidFill>
              <a:effectLst/>
              <a:latin typeface="Consolas" panose="020B0609020204030204" pitchFamily="49" charset="0"/>
            </a:endParaRPr>
          </a:p>
          <a:p>
            <a:pPr algn="l">
              <a:lnSpc>
                <a:spcPct val="113095"/>
              </a:lnSpc>
              <a:buNone/>
            </a:pPr>
            <a:r>
              <a:rPr lang="en-US" sz="1600" b="0" dirty="0">
                <a:solidFill>
                  <a:srgbClr val="008000"/>
                </a:solidFill>
                <a:effectLst/>
                <a:latin typeface="Consolas" panose="020B0609020204030204" pitchFamily="49" charset="0"/>
              </a:rPr>
              <a:t>// ignores the response.</a:t>
            </a:r>
          </a:p>
          <a:p>
            <a:pPr algn="l">
              <a:lnSpc>
                <a:spcPct val="113095"/>
              </a:lnSpc>
              <a:buNone/>
            </a:pPr>
            <a:r>
              <a:rPr lang="en-US" sz="2000" b="0" dirty="0">
                <a:solidFill>
                  <a:srgbClr val="0000FF"/>
                </a:solidFill>
                <a:effectLst/>
                <a:latin typeface="Consolas" panose="020B0609020204030204" pitchFamily="49" charset="0"/>
              </a:rPr>
              <a:t>async</a:t>
            </a: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function</a:t>
            </a:r>
            <a:r>
              <a:rPr lang="en-US" sz="2000" b="0" dirty="0">
                <a:solidFill>
                  <a:srgbClr val="000000"/>
                </a:solidFill>
                <a:effectLst/>
                <a:latin typeface="Consolas" panose="020B0609020204030204" pitchFamily="49" charset="0"/>
              </a:rPr>
              <a:t> main() {</a:t>
            </a:r>
          </a:p>
          <a:p>
            <a:pPr algn="l">
              <a:lnSpc>
                <a:spcPct val="113095"/>
              </a:lnSpc>
              <a:buNone/>
            </a:pPr>
            <a:r>
              <a:rPr lang="en-US" sz="2000" b="0" dirty="0">
                <a:solidFill>
                  <a:srgbClr val="000000"/>
                </a:solidFill>
                <a:effectLst/>
                <a:latin typeface="Consolas" panose="020B0609020204030204" pitchFamily="49" charset="0"/>
              </a:rPr>
              <a:t>  console.log(</a:t>
            </a:r>
            <a:r>
              <a:rPr lang="en-US" sz="2000" b="0" dirty="0">
                <a:solidFill>
                  <a:srgbClr val="A31515"/>
                </a:solidFill>
                <a:effectLst/>
                <a:latin typeface="Consolas" panose="020B0609020204030204" pitchFamily="49" charset="0"/>
              </a:rPr>
              <a:t>'starting main'</a:t>
            </a:r>
            <a:r>
              <a:rPr lang="en-US" sz="2000" b="0" dirty="0">
                <a:solidFill>
                  <a:srgbClr val="000000"/>
                </a:solidFill>
                <a:effectLst/>
                <a:latin typeface="Consolas" panose="020B0609020204030204" pitchFamily="49" charset="0"/>
              </a:rPr>
              <a:t>);</a:t>
            </a:r>
          </a:p>
          <a:p>
            <a:pPr algn="l">
              <a:lnSpc>
                <a:spcPct val="113095"/>
              </a:lnSpc>
              <a:buNone/>
            </a:pP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const</a:t>
            </a:r>
            <a:r>
              <a:rPr lang="en-US" sz="2000" b="0" dirty="0">
                <a:solidFill>
                  <a:srgbClr val="000000"/>
                </a:solidFill>
                <a:effectLst/>
                <a:latin typeface="Consolas" panose="020B0609020204030204" pitchFamily="49" charset="0"/>
              </a:rPr>
              <a:t> promises = [</a:t>
            </a:r>
            <a:r>
              <a:rPr lang="en-US" sz="2000" b="0" dirty="0" err="1">
                <a:solidFill>
                  <a:srgbClr val="000000"/>
                </a:solidFill>
                <a:effectLst/>
                <a:latin typeface="Consolas" panose="020B0609020204030204" pitchFamily="49" charset="0"/>
              </a:rPr>
              <a:t>realRequest</a:t>
            </a:r>
            <a:r>
              <a:rPr lang="en-US" sz="2000" b="0" dirty="0">
                <a:solidFill>
                  <a:srgbClr val="000000"/>
                </a:solidFill>
                <a:effectLst/>
                <a:latin typeface="Consolas" panose="020B0609020204030204" pitchFamily="49" charset="0"/>
              </a:rPr>
              <a:t>(</a:t>
            </a:r>
            <a:r>
              <a:rPr lang="en-US" sz="2000" b="0" dirty="0">
                <a:solidFill>
                  <a:srgbClr val="098658"/>
                </a:solidFill>
                <a:effectLst/>
                <a:latin typeface="Consolas" panose="020B0609020204030204" pitchFamily="49" charset="0"/>
              </a:rPr>
              <a:t>1</a:t>
            </a:r>
            <a:r>
              <a:rPr lang="en-US" sz="2000" b="0" dirty="0">
                <a:solidFill>
                  <a:srgbClr val="000000"/>
                </a:solidFill>
                <a:effectLst/>
                <a:latin typeface="Consolas" panose="020B0609020204030204" pitchFamily="49" charset="0"/>
              </a:rPr>
              <a:t>), </a:t>
            </a:r>
          </a:p>
          <a:p>
            <a:pPr algn="l">
              <a:lnSpc>
                <a:spcPct val="113095"/>
              </a:lnSpc>
              <a:buNone/>
            </a:pPr>
            <a:r>
              <a:rPr lang="en-US" sz="2000" dirty="0">
                <a:solidFill>
                  <a:srgbClr val="000000"/>
                </a:solidFill>
                <a:latin typeface="Consolas" panose="020B0609020204030204" pitchFamily="49" charset="0"/>
              </a:rPr>
              <a:t>                    </a:t>
            </a:r>
            <a:r>
              <a:rPr lang="en-US" sz="2000" b="0" dirty="0" err="1">
                <a:solidFill>
                  <a:srgbClr val="000000"/>
                </a:solidFill>
                <a:effectLst/>
                <a:latin typeface="Consolas" panose="020B0609020204030204" pitchFamily="49" charset="0"/>
              </a:rPr>
              <a:t>realRequest</a:t>
            </a:r>
            <a:r>
              <a:rPr lang="en-US" sz="2000" b="0" dirty="0">
                <a:solidFill>
                  <a:srgbClr val="000000"/>
                </a:solidFill>
                <a:effectLst/>
                <a:latin typeface="Consolas" panose="020B0609020204030204" pitchFamily="49" charset="0"/>
              </a:rPr>
              <a:t>(</a:t>
            </a:r>
            <a:r>
              <a:rPr lang="en-US" sz="2000" b="0" dirty="0">
                <a:solidFill>
                  <a:srgbClr val="098658"/>
                </a:solidFill>
                <a:effectLst/>
                <a:latin typeface="Consolas" panose="020B0609020204030204" pitchFamily="49" charset="0"/>
              </a:rPr>
              <a:t>2</a:t>
            </a:r>
            <a:r>
              <a:rPr lang="en-US" sz="2000" b="0" dirty="0">
                <a:solidFill>
                  <a:srgbClr val="000000"/>
                </a:solidFill>
                <a:effectLst/>
                <a:latin typeface="Consolas" panose="020B0609020204030204" pitchFamily="49" charset="0"/>
              </a:rPr>
              <a:t>),</a:t>
            </a:r>
          </a:p>
          <a:p>
            <a:pPr algn="l">
              <a:lnSpc>
                <a:spcPct val="113095"/>
              </a:lnSpc>
              <a:buNone/>
            </a:pPr>
            <a:r>
              <a:rPr lang="en-US" sz="2000" dirty="0">
                <a:solidFill>
                  <a:srgbClr val="000000"/>
                </a:solidFill>
                <a:latin typeface="Consolas" panose="020B0609020204030204" pitchFamily="49" charset="0"/>
              </a:rPr>
              <a:t>                   </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realRequest</a:t>
            </a:r>
            <a:r>
              <a:rPr lang="en-US" sz="2000" b="0" dirty="0">
                <a:solidFill>
                  <a:srgbClr val="000000"/>
                </a:solidFill>
                <a:effectLst/>
                <a:latin typeface="Consolas" panose="020B0609020204030204" pitchFamily="49" charset="0"/>
              </a:rPr>
              <a:t>(</a:t>
            </a:r>
            <a:r>
              <a:rPr lang="en-US" sz="2000" b="0" dirty="0">
                <a:solidFill>
                  <a:srgbClr val="098658"/>
                </a:solidFill>
                <a:effectLst/>
                <a:latin typeface="Consolas" panose="020B0609020204030204" pitchFamily="49" charset="0"/>
              </a:rPr>
              <a:t>3</a:t>
            </a:r>
            <a:r>
              <a:rPr lang="en-US" sz="2000" b="0" dirty="0">
                <a:solidFill>
                  <a:srgbClr val="000000"/>
                </a:solidFill>
                <a:effectLst/>
                <a:latin typeface="Consolas" panose="020B0609020204030204" pitchFamily="49" charset="0"/>
              </a:rPr>
              <a:t>)];</a:t>
            </a:r>
          </a:p>
          <a:p>
            <a:pPr algn="l">
              <a:lnSpc>
                <a:spcPct val="113095"/>
              </a:lnSpc>
              <a:buNone/>
            </a:pP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const</a:t>
            </a:r>
            <a:r>
              <a:rPr lang="en-US" sz="2000" b="0" dirty="0">
                <a:solidFill>
                  <a:srgbClr val="000000"/>
                </a:solidFill>
                <a:effectLst/>
                <a:latin typeface="Consolas" panose="020B0609020204030204" pitchFamily="49" charset="0"/>
              </a:rPr>
              <a:t> results = </a:t>
            </a:r>
            <a:r>
              <a:rPr lang="en-US" sz="2000" b="0" dirty="0">
                <a:solidFill>
                  <a:srgbClr val="0000FF"/>
                </a:solidFill>
                <a:effectLst/>
                <a:latin typeface="Consolas" panose="020B0609020204030204" pitchFamily="49" charset="0"/>
              </a:rPr>
              <a:t>await</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Promise.all</a:t>
            </a:r>
            <a:r>
              <a:rPr lang="en-US" sz="2000" b="0" dirty="0">
                <a:solidFill>
                  <a:srgbClr val="000000"/>
                </a:solidFill>
                <a:effectLst/>
                <a:latin typeface="Consolas" panose="020B0609020204030204" pitchFamily="49" charset="0"/>
              </a:rPr>
              <a:t>(promises);</a:t>
            </a:r>
          </a:p>
          <a:p>
            <a:pPr algn="l">
              <a:lnSpc>
                <a:spcPct val="113095"/>
              </a:lnSpc>
              <a:buNone/>
            </a:pPr>
            <a:r>
              <a:rPr lang="en-US" sz="2000" b="0" dirty="0">
                <a:solidFill>
                  <a:srgbClr val="000000"/>
                </a:solidFill>
                <a:effectLst/>
                <a:latin typeface="Consolas" panose="020B0609020204030204" pitchFamily="49" charset="0"/>
              </a:rPr>
              <a:t>  console.log(</a:t>
            </a:r>
            <a:r>
              <a:rPr lang="en-US" sz="2000" b="0" dirty="0">
                <a:solidFill>
                  <a:srgbClr val="A31515"/>
                </a:solidFill>
                <a:effectLst/>
                <a:latin typeface="Consolas" panose="020B0609020204030204" pitchFamily="49" charset="0"/>
              </a:rPr>
              <a:t>'results:'</a:t>
            </a:r>
            <a:r>
              <a:rPr lang="en-US" sz="2000" b="0" dirty="0">
                <a:solidFill>
                  <a:srgbClr val="000000"/>
                </a:solidFill>
                <a:effectLst/>
                <a:latin typeface="Consolas" panose="020B0609020204030204" pitchFamily="49" charset="0"/>
              </a:rPr>
              <a:t>, results);</a:t>
            </a:r>
          </a:p>
          <a:p>
            <a:pPr algn="l">
              <a:lnSpc>
                <a:spcPct val="113095"/>
              </a:lnSpc>
              <a:buNone/>
            </a:pPr>
            <a:r>
              <a:rPr lang="en-US" sz="2000" b="0" dirty="0">
                <a:solidFill>
                  <a:srgbClr val="000000"/>
                </a:solidFill>
                <a:effectLst/>
                <a:latin typeface="Consolas" panose="020B0609020204030204" pitchFamily="49" charset="0"/>
              </a:rPr>
              <a:t>  console.log(</a:t>
            </a:r>
            <a:r>
              <a:rPr lang="en-US" sz="2000" b="0" dirty="0">
                <a:solidFill>
                  <a:srgbClr val="A31515"/>
                </a:solidFill>
                <a:effectLst/>
                <a:latin typeface="Consolas" panose="020B0609020204030204" pitchFamily="49" charset="0"/>
              </a:rPr>
              <a:t>'main done'</a:t>
            </a:r>
            <a:r>
              <a:rPr lang="en-US" sz="2000" b="0" dirty="0">
                <a:solidFill>
                  <a:srgbClr val="000000"/>
                </a:solidFill>
                <a:effectLst/>
                <a:latin typeface="Consolas" panose="020B0609020204030204" pitchFamily="49" charset="0"/>
              </a:rPr>
              <a:t>);</a:t>
            </a:r>
          </a:p>
          <a:p>
            <a:pPr algn="l">
              <a:lnSpc>
                <a:spcPct val="113095"/>
              </a:lnSpc>
              <a:buNone/>
            </a:pPr>
            <a:r>
              <a:rPr lang="en-US" sz="2000" b="0" dirty="0">
                <a:solidFill>
                  <a:srgbClr val="000000"/>
                </a:solidFill>
                <a:effectLst/>
                <a:latin typeface="Consolas" panose="020B0609020204030204" pitchFamily="49" charset="0"/>
              </a:rPr>
              <a:t>}</a:t>
            </a:r>
          </a:p>
          <a:p>
            <a:pPr algn="l">
              <a:lnSpc>
                <a:spcPct val="113095"/>
              </a:lnSpc>
              <a:buNone/>
            </a:pPr>
            <a:r>
              <a:rPr lang="en-US" sz="2000" b="0" dirty="0">
                <a:solidFill>
                  <a:srgbClr val="0000FF"/>
                </a:solidFill>
                <a:effectLst/>
                <a:latin typeface="Consolas" panose="020B0609020204030204" pitchFamily="49" charset="0"/>
              </a:rPr>
              <a:t>await</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timeIt</a:t>
            </a:r>
            <a:r>
              <a:rPr lang="en-US" sz="2000" b="0" dirty="0">
                <a:solidFill>
                  <a:srgbClr val="000000"/>
                </a:solidFill>
                <a:effectLst/>
                <a:latin typeface="Consolas" panose="020B0609020204030204" pitchFamily="49" charset="0"/>
              </a:rPr>
              <a:t>(main);</a:t>
            </a:r>
          </a:p>
        </p:txBody>
      </p:sp>
      <p:sp>
        <p:nvSpPr>
          <p:cNvPr id="6" name="TextBox 5">
            <a:extLst>
              <a:ext uri="{FF2B5EF4-FFF2-40B4-BE49-F238E27FC236}">
                <a16:creationId xmlns:a16="http://schemas.microsoft.com/office/drawing/2014/main" id="{E0DE3C76-DED3-4E5B-DACE-9C0E5736DF97}"/>
              </a:ext>
            </a:extLst>
          </p:cNvPr>
          <p:cNvSpPr txBox="1"/>
          <p:nvPr/>
        </p:nvSpPr>
        <p:spPr>
          <a:xfrm>
            <a:off x="6924458" y="2054129"/>
            <a:ext cx="5054301" cy="3855146"/>
          </a:xfrm>
          <a:prstGeom prst="rect">
            <a:avLst/>
          </a:prstGeom>
          <a:solidFill>
            <a:schemeClr val="bg1">
              <a:alpha val="96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sz="2000" dirty="0">
                <a:solidFill>
                  <a:schemeClr val="tx1"/>
                </a:solidFill>
                <a:latin typeface="Verdana" panose="020B0604030504040204" pitchFamily="34" charset="0"/>
                <a:ea typeface="Verdana" panose="020B0604030504040204" pitchFamily="34" charset="0"/>
              </a:rPr>
              <a:t>$ node </a:t>
            </a:r>
            <a:r>
              <a:rPr lang="en-US" sz="2000" dirty="0" err="1">
                <a:solidFill>
                  <a:schemeClr val="tx1"/>
                </a:solidFill>
                <a:latin typeface="Verdana" panose="020B0604030504040204" pitchFamily="34" charset="0"/>
                <a:ea typeface="Verdana" panose="020B0604030504040204" pitchFamily="34" charset="0"/>
              </a:rPr>
              <a:t>outOfOrderReturns.ts</a:t>
            </a:r>
            <a:r>
              <a:rPr lang="en-US" sz="2000" dirty="0">
                <a:solidFill>
                  <a:schemeClr val="tx1"/>
                </a:solidFill>
                <a:latin typeface="Verdana" panose="020B0604030504040204" pitchFamily="34" charset="0"/>
                <a:ea typeface="Verdana" panose="020B0604030504040204" pitchFamily="34" charset="0"/>
              </a:rPr>
              <a:t> </a:t>
            </a:r>
          </a:p>
          <a:p>
            <a:pPr algn="l"/>
            <a:r>
              <a:rPr lang="en-US" sz="2000" dirty="0">
                <a:solidFill>
                  <a:schemeClr val="tx1"/>
                </a:solidFill>
                <a:latin typeface="Verdana" panose="020B0604030504040204" pitchFamily="34" charset="0"/>
                <a:ea typeface="Verdana" panose="020B0604030504040204" pitchFamily="34" charset="0"/>
              </a:rPr>
              <a:t>starting main</a:t>
            </a:r>
          </a:p>
          <a:p>
            <a:pPr algn="l"/>
            <a:r>
              <a:rPr lang="en-US" sz="2000" dirty="0">
                <a:solidFill>
                  <a:schemeClr val="tx1"/>
                </a:solidFill>
                <a:latin typeface="Verdana" panose="020B0604030504040204" pitchFamily="34" charset="0"/>
                <a:ea typeface="Verdana" panose="020B0604030504040204" pitchFamily="34" charset="0"/>
              </a:rPr>
              <a:t>request 1 started</a:t>
            </a:r>
          </a:p>
          <a:p>
            <a:pPr algn="l"/>
            <a:r>
              <a:rPr lang="en-US" sz="2000" dirty="0">
                <a:solidFill>
                  <a:schemeClr val="tx1"/>
                </a:solidFill>
                <a:latin typeface="Verdana" panose="020B0604030504040204" pitchFamily="34" charset="0"/>
                <a:ea typeface="Verdana" panose="020B0604030504040204" pitchFamily="34" charset="0"/>
              </a:rPr>
              <a:t>request 2 started</a:t>
            </a:r>
          </a:p>
          <a:p>
            <a:pPr algn="l"/>
            <a:r>
              <a:rPr lang="en-US" sz="2000" dirty="0">
                <a:solidFill>
                  <a:schemeClr val="tx1"/>
                </a:solidFill>
                <a:latin typeface="Verdana" panose="020B0604030504040204" pitchFamily="34" charset="0"/>
                <a:ea typeface="Verdana" panose="020B0604030504040204" pitchFamily="34" charset="0"/>
              </a:rPr>
              <a:t>request 3 started</a:t>
            </a:r>
          </a:p>
          <a:p>
            <a:pPr algn="l"/>
            <a:r>
              <a:rPr lang="en-US" sz="2000" dirty="0">
                <a:solidFill>
                  <a:srgbClr val="FF0000"/>
                </a:solidFill>
                <a:latin typeface="Verdana" panose="020B0604030504040204" pitchFamily="34" charset="0"/>
                <a:ea typeface="Verdana" panose="020B0604030504040204" pitchFamily="34" charset="0"/>
              </a:rPr>
              <a:t>request 2 returned 12</a:t>
            </a:r>
          </a:p>
          <a:p>
            <a:pPr algn="l"/>
            <a:r>
              <a:rPr lang="en-US" sz="2000" dirty="0">
                <a:solidFill>
                  <a:srgbClr val="FF0000"/>
                </a:solidFill>
                <a:latin typeface="Verdana" panose="020B0604030504040204" pitchFamily="34" charset="0"/>
                <a:ea typeface="Verdana" panose="020B0604030504040204" pitchFamily="34" charset="0"/>
              </a:rPr>
              <a:t>request 1 returned 11</a:t>
            </a:r>
          </a:p>
          <a:p>
            <a:pPr algn="l"/>
            <a:r>
              <a:rPr lang="en-US" sz="2000" dirty="0">
                <a:solidFill>
                  <a:srgbClr val="FF0000"/>
                </a:solidFill>
                <a:latin typeface="Verdana" panose="020B0604030504040204" pitchFamily="34" charset="0"/>
                <a:ea typeface="Verdana" panose="020B0604030504040204" pitchFamily="34" charset="0"/>
              </a:rPr>
              <a:t>request 3 returned 13</a:t>
            </a:r>
          </a:p>
          <a:p>
            <a:pPr algn="l"/>
            <a:r>
              <a:rPr lang="en-US" sz="2000" dirty="0">
                <a:solidFill>
                  <a:schemeClr val="tx1"/>
                </a:solidFill>
                <a:latin typeface="Verdana" panose="020B0604030504040204" pitchFamily="34" charset="0"/>
                <a:ea typeface="Verdana" panose="020B0604030504040204" pitchFamily="34" charset="0"/>
              </a:rPr>
              <a:t>results: [ 11, 12, 13 ]</a:t>
            </a:r>
          </a:p>
          <a:p>
            <a:pPr algn="l"/>
            <a:r>
              <a:rPr lang="en-US" sz="2000" dirty="0">
                <a:solidFill>
                  <a:schemeClr val="tx1"/>
                </a:solidFill>
                <a:latin typeface="Verdana" panose="020B0604030504040204" pitchFamily="34" charset="0"/>
                <a:ea typeface="Verdana" panose="020B0604030504040204" pitchFamily="34" charset="0"/>
              </a:rPr>
              <a:t>main done</a:t>
            </a:r>
          </a:p>
          <a:p>
            <a:pPr algn="l"/>
            <a:r>
              <a:rPr lang="en-US" sz="2000" dirty="0">
                <a:solidFill>
                  <a:schemeClr val="tx1"/>
                </a:solidFill>
                <a:latin typeface="Verdana" panose="020B0604030504040204" pitchFamily="34" charset="0"/>
                <a:ea typeface="Verdana" panose="020B0604030504040204" pitchFamily="34" charset="0"/>
              </a:rPr>
              <a:t>254.60 msec</a:t>
            </a:r>
          </a:p>
        </p:txBody>
      </p:sp>
      <p:sp>
        <p:nvSpPr>
          <p:cNvPr id="4" name="Rectangle: Rounded Corners 3">
            <a:extLst>
              <a:ext uri="{FF2B5EF4-FFF2-40B4-BE49-F238E27FC236}">
                <a16:creationId xmlns:a16="http://schemas.microsoft.com/office/drawing/2014/main" id="{96E20820-F3F8-F753-CE7F-B002FECF2E4E}"/>
              </a:ext>
            </a:extLst>
          </p:cNvPr>
          <p:cNvSpPr/>
          <p:nvPr/>
        </p:nvSpPr>
        <p:spPr>
          <a:xfrm>
            <a:off x="6388877" y="13460"/>
            <a:ext cx="5589882" cy="324743"/>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/Slides/</a:t>
            </a:r>
            <a:r>
              <a:rPr lang="en-US" sz="2400" dirty="0" err="1">
                <a:solidFill>
                  <a:schemeClr val="tx1"/>
                </a:solidFill>
              </a:rPr>
              <a:t>outOfOrderReturns.ts</a:t>
            </a:r>
            <a:endParaRPr lang="en-US" sz="2400" dirty="0">
              <a:solidFill>
                <a:schemeClr val="tx1"/>
              </a:solidFill>
            </a:endParaRPr>
          </a:p>
        </p:txBody>
      </p:sp>
    </p:spTree>
    <p:extLst>
      <p:ext uri="{BB962C8B-B14F-4D97-AF65-F5344CB8AC3E}">
        <p14:creationId xmlns:p14="http://schemas.microsoft.com/office/powerpoint/2010/main" val="169280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822D8-647D-CE4F-4440-4E7D817A3BD5}"/>
              </a:ext>
            </a:extLst>
          </p:cNvPr>
          <p:cNvSpPr>
            <a:spLocks noGrp="1"/>
          </p:cNvSpPr>
          <p:nvPr>
            <p:ph type="title"/>
          </p:nvPr>
        </p:nvSpPr>
        <p:spPr/>
        <p:txBody>
          <a:bodyPr/>
          <a:lstStyle/>
          <a:p>
            <a:r>
              <a:rPr lang="en-US" dirty="0"/>
              <a:t>Recover from errors with try/catch</a:t>
            </a:r>
          </a:p>
        </p:txBody>
      </p:sp>
      <p:sp>
        <p:nvSpPr>
          <p:cNvPr id="3" name="Slide Number Placeholder 2">
            <a:extLst>
              <a:ext uri="{FF2B5EF4-FFF2-40B4-BE49-F238E27FC236}">
                <a16:creationId xmlns:a16="http://schemas.microsoft.com/office/drawing/2014/main" id="{9EE7E889-2466-AAB6-88E1-F8947E31B6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306D213-2BE5-C1BC-8B14-F0F96C46938F}"/>
              </a:ext>
            </a:extLst>
          </p:cNvPr>
          <p:cNvSpPr txBox="1"/>
          <p:nvPr/>
        </p:nvSpPr>
        <p:spPr>
          <a:xfrm>
            <a:off x="838200" y="1502688"/>
            <a:ext cx="10515599" cy="286232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buNone/>
            </a:pPr>
            <a:r>
              <a:rPr lang="en-US" sz="1800" b="0" dirty="0">
                <a:solidFill>
                  <a:srgbClr val="008000"/>
                </a:solidFill>
                <a:effectLst/>
                <a:latin typeface="Consolas" panose="020B0609020204030204" pitchFamily="49" charset="0"/>
              </a:rPr>
              <a:t>// a request that may fail</a:t>
            </a:r>
            <a:endParaRPr lang="en-US" sz="1800" b="0" dirty="0">
              <a:solidFill>
                <a:srgbClr val="000000"/>
              </a:solidFill>
              <a:effectLst/>
              <a:latin typeface="Consolas" panose="020B0609020204030204" pitchFamily="49" charset="0"/>
            </a:endParaRPr>
          </a:p>
          <a:p>
            <a:pPr algn="l">
              <a:buNone/>
            </a:pPr>
            <a:r>
              <a:rPr lang="en-US" sz="1800" b="0" dirty="0">
                <a:solidFill>
                  <a:srgbClr val="0000FF"/>
                </a:solidFill>
                <a:effectLst/>
                <a:latin typeface="Consolas" panose="020B0609020204030204" pitchFamily="49" charset="0"/>
              </a:rPr>
              <a:t>async</a:t>
            </a: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function</a:t>
            </a:r>
            <a:r>
              <a:rPr lang="en-US" sz="1800" b="0" dirty="0">
                <a:solidFill>
                  <a:srgbClr val="000000"/>
                </a:solidFill>
                <a:effectLst/>
                <a:latin typeface="Consolas" panose="020B0609020204030204" pitchFamily="49" charset="0"/>
              </a:rPr>
              <a:t> </a:t>
            </a:r>
            <a:r>
              <a:rPr lang="en-US" sz="1800" b="0" dirty="0" err="1">
                <a:solidFill>
                  <a:srgbClr val="000000"/>
                </a:solidFill>
                <a:effectLst/>
                <a:latin typeface="Consolas" panose="020B0609020204030204" pitchFamily="49" charset="0"/>
              </a:rPr>
              <a:t>maybeFailingRequest</a:t>
            </a:r>
            <a:r>
              <a:rPr lang="en-US" sz="1800" b="0" dirty="0">
                <a:solidFill>
                  <a:srgbClr val="000000"/>
                </a:solidFill>
                <a:effectLst/>
                <a:latin typeface="Consolas" panose="020B0609020204030204" pitchFamily="49" charset="0"/>
              </a:rPr>
              <a:t>(req: number): Promise&lt;number&gt; {</a:t>
            </a:r>
          </a:p>
          <a:p>
            <a:pPr algn="l">
              <a:buNone/>
            </a:pP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const</a:t>
            </a:r>
            <a:r>
              <a:rPr lang="en-US" sz="1800" b="0" dirty="0">
                <a:solidFill>
                  <a:srgbClr val="000000"/>
                </a:solidFill>
                <a:effectLst/>
                <a:latin typeface="Consolas" panose="020B0609020204030204" pitchFamily="49" charset="0"/>
              </a:rPr>
              <a:t> res = </a:t>
            </a:r>
            <a:r>
              <a:rPr lang="en-US" sz="1800" b="0" dirty="0">
                <a:solidFill>
                  <a:srgbClr val="0000FF"/>
                </a:solidFill>
                <a:effectLst/>
                <a:latin typeface="Consolas" panose="020B0609020204030204" pitchFamily="49" charset="0"/>
              </a:rPr>
              <a:t>await</a:t>
            </a:r>
            <a:r>
              <a:rPr lang="en-US" sz="1800" b="0" dirty="0">
                <a:solidFill>
                  <a:srgbClr val="000000"/>
                </a:solidFill>
                <a:effectLst/>
                <a:latin typeface="Consolas" panose="020B0609020204030204" pitchFamily="49" charset="0"/>
              </a:rPr>
              <a:t> </a:t>
            </a:r>
            <a:r>
              <a:rPr lang="en-US" sz="1800" b="0" dirty="0" err="1">
                <a:solidFill>
                  <a:srgbClr val="000000"/>
                </a:solidFill>
                <a:effectLst/>
                <a:latin typeface="Consolas" panose="020B0609020204030204" pitchFamily="49" charset="0"/>
              </a:rPr>
              <a:t>fakeRequest</a:t>
            </a:r>
            <a:r>
              <a:rPr lang="en-US" sz="1800" b="0" dirty="0">
                <a:solidFill>
                  <a:srgbClr val="000000"/>
                </a:solidFill>
                <a:effectLst/>
                <a:latin typeface="Consolas" panose="020B0609020204030204" pitchFamily="49" charset="0"/>
              </a:rPr>
              <a:t>(req);</a:t>
            </a:r>
          </a:p>
          <a:p>
            <a:pPr algn="l">
              <a:buNone/>
            </a:pP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if</a:t>
            </a:r>
            <a:r>
              <a:rPr lang="en-US" sz="1800" b="0" dirty="0">
                <a:solidFill>
                  <a:srgbClr val="000000"/>
                </a:solidFill>
                <a:effectLst/>
                <a:latin typeface="Consolas" panose="020B0609020204030204" pitchFamily="49" charset="0"/>
              </a:rPr>
              <a:t> (res &lt; </a:t>
            </a:r>
            <a:r>
              <a:rPr lang="en-US" sz="1800" b="0" dirty="0">
                <a:solidFill>
                  <a:srgbClr val="098658"/>
                </a:solidFill>
                <a:effectLst/>
                <a:latin typeface="Consolas" panose="020B0609020204030204" pitchFamily="49" charset="0"/>
              </a:rPr>
              <a:t>0</a:t>
            </a:r>
            <a:r>
              <a:rPr lang="en-US" sz="1800" b="0" dirty="0">
                <a:solidFill>
                  <a:srgbClr val="000000"/>
                </a:solidFill>
                <a:effectLst/>
                <a:latin typeface="Consolas" panose="020B0609020204030204" pitchFamily="49" charset="0"/>
              </a:rPr>
              <a:t>) {</a:t>
            </a:r>
          </a:p>
          <a:p>
            <a:pPr algn="l">
              <a:buNone/>
            </a:pP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throw</a:t>
            </a: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new</a:t>
            </a:r>
            <a:r>
              <a:rPr lang="en-US" sz="1800" b="0" dirty="0">
                <a:solidFill>
                  <a:srgbClr val="000000"/>
                </a:solidFill>
                <a:effectLst/>
                <a:latin typeface="Consolas" panose="020B0609020204030204" pitchFamily="49" charset="0"/>
              </a:rPr>
              <a:t> Error(</a:t>
            </a:r>
            <a:r>
              <a:rPr lang="en-US" sz="1800" b="0" dirty="0">
                <a:solidFill>
                  <a:srgbClr val="A31515"/>
                </a:solidFill>
                <a:effectLst/>
                <a:latin typeface="Consolas" panose="020B0609020204030204" pitchFamily="49" charset="0"/>
              </a:rPr>
              <a:t>`Request </a:t>
            </a:r>
            <a:r>
              <a:rPr lang="en-US" sz="1800" b="0" dirty="0">
                <a:solidFill>
                  <a:srgbClr val="0000FF"/>
                </a:solidFill>
                <a:effectLst/>
                <a:latin typeface="Consolas" panose="020B0609020204030204" pitchFamily="49" charset="0"/>
              </a:rPr>
              <a:t>${</a:t>
            </a:r>
            <a:r>
              <a:rPr lang="en-US" sz="1800" b="0" dirty="0">
                <a:solidFill>
                  <a:srgbClr val="000000"/>
                </a:solidFill>
                <a:effectLst/>
                <a:latin typeface="Consolas" panose="020B0609020204030204" pitchFamily="49" charset="0"/>
              </a:rPr>
              <a:t>req</a:t>
            </a:r>
            <a:r>
              <a:rPr lang="en-US" sz="1800" b="0" dirty="0">
                <a:solidFill>
                  <a:srgbClr val="0000FF"/>
                </a:solidFill>
                <a:effectLst/>
                <a:latin typeface="Consolas" panose="020B0609020204030204" pitchFamily="49" charset="0"/>
              </a:rPr>
              <a:t>}</a:t>
            </a:r>
            <a:r>
              <a:rPr lang="en-US" sz="1800" b="0" dirty="0">
                <a:solidFill>
                  <a:srgbClr val="A31515"/>
                </a:solidFill>
                <a:effectLst/>
                <a:latin typeface="Consolas" panose="020B0609020204030204" pitchFamily="49" charset="0"/>
              </a:rPr>
              <a:t> failed because response </a:t>
            </a:r>
            <a:r>
              <a:rPr lang="en-US" sz="1800" b="0" dirty="0">
                <a:solidFill>
                  <a:srgbClr val="0000FF"/>
                </a:solidFill>
                <a:effectLst/>
                <a:latin typeface="Consolas" panose="020B0609020204030204" pitchFamily="49" charset="0"/>
              </a:rPr>
              <a:t>${</a:t>
            </a:r>
            <a:r>
              <a:rPr lang="en-US" sz="1800" b="0" dirty="0">
                <a:solidFill>
                  <a:srgbClr val="000000"/>
                </a:solidFill>
                <a:effectLst/>
                <a:latin typeface="Consolas" panose="020B0609020204030204" pitchFamily="49" charset="0"/>
              </a:rPr>
              <a:t>res</a:t>
            </a:r>
            <a:r>
              <a:rPr lang="en-US" sz="1800" b="0" dirty="0">
                <a:solidFill>
                  <a:srgbClr val="0000FF"/>
                </a:solidFill>
                <a:effectLst/>
                <a:latin typeface="Consolas" panose="020B0609020204030204" pitchFamily="49" charset="0"/>
              </a:rPr>
              <a:t>}</a:t>
            </a:r>
            <a:r>
              <a:rPr lang="en-US" sz="1800" b="0" dirty="0">
                <a:solidFill>
                  <a:srgbClr val="A31515"/>
                </a:solidFill>
                <a:effectLst/>
                <a:latin typeface="Consolas" panose="020B0609020204030204" pitchFamily="49" charset="0"/>
              </a:rPr>
              <a:t> &lt; 0`</a:t>
            </a:r>
            <a:r>
              <a:rPr lang="en-US" sz="1800" b="0" dirty="0">
                <a:solidFill>
                  <a:srgbClr val="000000"/>
                </a:solidFill>
                <a:effectLst/>
                <a:latin typeface="Consolas" panose="020B0609020204030204" pitchFamily="49" charset="0"/>
              </a:rPr>
              <a:t>);</a:t>
            </a:r>
          </a:p>
          <a:p>
            <a:pPr algn="l">
              <a:buNone/>
            </a:pPr>
            <a:r>
              <a:rPr lang="en-US" sz="1800" b="0" dirty="0">
                <a:solidFill>
                  <a:srgbClr val="000000"/>
                </a:solidFill>
                <a:effectLst/>
                <a:latin typeface="Consolas" panose="020B0609020204030204" pitchFamily="49" charset="0"/>
              </a:rPr>
              <a:t>    } </a:t>
            </a:r>
            <a:r>
              <a:rPr lang="en-US" sz="1800" b="0" dirty="0">
                <a:solidFill>
                  <a:srgbClr val="0000FF"/>
                </a:solidFill>
                <a:effectLst/>
                <a:latin typeface="Consolas" panose="020B0609020204030204" pitchFamily="49" charset="0"/>
              </a:rPr>
              <a:t>else</a:t>
            </a:r>
            <a:r>
              <a:rPr lang="en-US" sz="1800" b="0" dirty="0">
                <a:solidFill>
                  <a:srgbClr val="000000"/>
                </a:solidFill>
                <a:effectLst/>
                <a:latin typeface="Consolas" panose="020B0609020204030204" pitchFamily="49" charset="0"/>
              </a:rPr>
              <a:t> {</a:t>
            </a:r>
          </a:p>
          <a:p>
            <a:pPr algn="l">
              <a:buNone/>
            </a:pP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return</a:t>
            </a:r>
            <a:r>
              <a:rPr lang="en-US" sz="1800" b="0" dirty="0">
                <a:solidFill>
                  <a:srgbClr val="000000"/>
                </a:solidFill>
                <a:effectLst/>
                <a:latin typeface="Consolas" panose="020B0609020204030204" pitchFamily="49" charset="0"/>
              </a:rPr>
              <a:t> res;</a:t>
            </a:r>
          </a:p>
          <a:p>
            <a:pPr algn="l">
              <a:buNone/>
            </a:pPr>
            <a:r>
              <a:rPr lang="en-US" sz="1800" b="0" dirty="0">
                <a:solidFill>
                  <a:srgbClr val="000000"/>
                </a:solidFill>
                <a:effectLst/>
                <a:latin typeface="Consolas" panose="020B0609020204030204" pitchFamily="49" charset="0"/>
              </a:rPr>
              <a:t>    }</a:t>
            </a:r>
          </a:p>
          <a:p>
            <a:pPr algn="l">
              <a:buNone/>
            </a:pPr>
            <a:r>
              <a:rPr lang="en-US" sz="1800" b="0" dirty="0">
                <a:solidFill>
                  <a:srgbClr val="000000"/>
                </a:solidFill>
                <a:effectLst/>
                <a:latin typeface="Consolas" panose="020B0609020204030204" pitchFamily="49" charset="0"/>
              </a:rPr>
              <a:t>}</a:t>
            </a:r>
          </a:p>
          <a:p>
            <a:pPr algn="l">
              <a:buNone/>
            </a:pPr>
            <a:endParaRPr lang="en-US" sz="1800" b="0" dirty="0">
              <a:solidFill>
                <a:srgbClr val="000000"/>
              </a:solidFill>
              <a:effectLst/>
              <a:latin typeface="Consolas" panose="020B0609020204030204" pitchFamily="49" charset="0"/>
            </a:endParaRPr>
          </a:p>
        </p:txBody>
      </p:sp>
      <p:sp>
        <p:nvSpPr>
          <p:cNvPr id="4" name="Rectangle: Rounded Corners 3">
            <a:extLst>
              <a:ext uri="{FF2B5EF4-FFF2-40B4-BE49-F238E27FC236}">
                <a16:creationId xmlns:a16="http://schemas.microsoft.com/office/drawing/2014/main" id="{C7108A02-3D83-0BE9-4385-6767443E92F9}"/>
              </a:ext>
            </a:extLst>
          </p:cNvPr>
          <p:cNvSpPr/>
          <p:nvPr/>
        </p:nvSpPr>
        <p:spPr>
          <a:xfrm>
            <a:off x="5392295" y="4203988"/>
            <a:ext cx="5180920"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/Slides/</a:t>
            </a:r>
            <a:r>
              <a:rPr lang="en-US" sz="2400" dirty="0" err="1">
                <a:solidFill>
                  <a:schemeClr val="tx1"/>
                </a:solidFill>
              </a:rPr>
              <a:t>tryCatchExample.ts</a:t>
            </a:r>
            <a:endParaRPr lang="en-US" sz="2400" dirty="0">
              <a:solidFill>
                <a:schemeClr val="tx1"/>
              </a:solidFill>
            </a:endParaRPr>
          </a:p>
        </p:txBody>
      </p:sp>
    </p:spTree>
    <p:extLst>
      <p:ext uri="{BB962C8B-B14F-4D97-AF65-F5344CB8AC3E}">
        <p14:creationId xmlns:p14="http://schemas.microsoft.com/office/powerpoint/2010/main" val="2711111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AD786-B7DC-3321-491C-CA9ED91D7CD2}"/>
              </a:ext>
            </a:extLst>
          </p:cNvPr>
          <p:cNvSpPr>
            <a:spLocks noGrp="1"/>
          </p:cNvSpPr>
          <p:nvPr>
            <p:ph type="title"/>
          </p:nvPr>
        </p:nvSpPr>
        <p:spPr/>
        <p:txBody>
          <a:bodyPr/>
          <a:lstStyle/>
          <a:p>
            <a:r>
              <a:rPr lang="en-US" dirty="0"/>
              <a:t>try/catch, continued</a:t>
            </a:r>
          </a:p>
        </p:txBody>
      </p:sp>
      <p:sp>
        <p:nvSpPr>
          <p:cNvPr id="3" name="Slide Number Placeholder 2">
            <a:extLst>
              <a:ext uri="{FF2B5EF4-FFF2-40B4-BE49-F238E27FC236}">
                <a16:creationId xmlns:a16="http://schemas.microsoft.com/office/drawing/2014/main" id="{C3DB2FF2-D4C6-4A23-094E-2911EB3F95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463AA30-80EE-A64B-CB98-E6D0ABBA68FA}"/>
              </a:ext>
            </a:extLst>
          </p:cNvPr>
          <p:cNvSpPr txBox="1"/>
          <p:nvPr/>
        </p:nvSpPr>
        <p:spPr>
          <a:xfrm>
            <a:off x="437321" y="1336969"/>
            <a:ext cx="8852453" cy="4708981"/>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r>
              <a:rPr lang="en-US" sz="2000" dirty="0">
                <a:solidFill>
                  <a:srgbClr val="0000FF"/>
                </a:solidFill>
                <a:latin typeface="Consolas" panose="020B0609020204030204" pitchFamily="49" charset="0"/>
              </a:rPr>
              <a:t>async</a:t>
            </a:r>
            <a:r>
              <a:rPr lang="en-US" sz="2000" dirty="0">
                <a:solidFill>
                  <a:srgbClr val="000000"/>
                </a:solidFill>
                <a:latin typeface="Consolas" panose="020B0609020204030204" pitchFamily="49" charset="0"/>
              </a:rPr>
              <a:t> </a:t>
            </a:r>
            <a:r>
              <a:rPr lang="en-US" sz="2000" dirty="0">
                <a:solidFill>
                  <a:srgbClr val="0000FF"/>
                </a:solidFill>
                <a:latin typeface="Consolas" panose="020B0609020204030204" pitchFamily="49" charset="0"/>
              </a:rPr>
              <a:t>function</a:t>
            </a:r>
            <a:r>
              <a:rPr lang="en-US" sz="2000" dirty="0">
                <a:solidFill>
                  <a:srgbClr val="000000"/>
                </a:solidFill>
                <a:latin typeface="Consolas" panose="020B0609020204030204" pitchFamily="49" charset="0"/>
              </a:rPr>
              <a:t> main() {</a:t>
            </a:r>
          </a:p>
          <a:p>
            <a:pPr algn="l"/>
            <a:r>
              <a:rPr lang="en-US" sz="2000" dirty="0">
                <a:solidFill>
                  <a:srgbClr val="000000"/>
                </a:solidFill>
                <a:latin typeface="Consolas" panose="020B0609020204030204" pitchFamily="49" charset="0"/>
              </a:rPr>
              <a:t>    console.log(</a:t>
            </a:r>
            <a:r>
              <a:rPr lang="en-US" sz="2000" dirty="0">
                <a:solidFill>
                  <a:srgbClr val="A31515"/>
                </a:solidFill>
                <a:latin typeface="Consolas" panose="020B0609020204030204" pitchFamily="49" charset="0"/>
              </a:rPr>
              <a:t>'main started'</a:t>
            </a:r>
            <a:r>
              <a:rPr lang="en-US" sz="2000" dirty="0">
                <a:solidFill>
                  <a:srgbClr val="000000"/>
                </a:solidFill>
                <a:latin typeface="Consolas" panose="020B0609020204030204" pitchFamily="49" charset="0"/>
              </a:rPr>
              <a:t>);</a:t>
            </a:r>
          </a:p>
          <a:p>
            <a:pPr algn="l"/>
            <a:r>
              <a:rPr lang="en-US" sz="2000" dirty="0">
                <a:solidFill>
                  <a:srgbClr val="000000"/>
                </a:solidFill>
                <a:latin typeface="Consolas" panose="020B0609020204030204" pitchFamily="49" charset="0"/>
              </a:rPr>
              <a:t>    </a:t>
            </a:r>
            <a:r>
              <a:rPr lang="en-US" sz="2000" dirty="0">
                <a:solidFill>
                  <a:srgbClr val="0000FF"/>
                </a:solidFill>
                <a:latin typeface="Consolas" panose="020B0609020204030204" pitchFamily="49" charset="0"/>
              </a:rPr>
              <a:t>const</a:t>
            </a:r>
            <a:r>
              <a:rPr lang="en-US" sz="2000" dirty="0">
                <a:solidFill>
                  <a:srgbClr val="000000"/>
                </a:solidFill>
                <a:latin typeface="Consolas" panose="020B0609020204030204" pitchFamily="49" charset="0"/>
              </a:rPr>
              <a:t> req1 = -</a:t>
            </a:r>
            <a:r>
              <a:rPr lang="en-US" sz="2000" dirty="0">
                <a:solidFill>
                  <a:srgbClr val="098658"/>
                </a:solidFill>
                <a:latin typeface="Consolas" panose="020B0609020204030204" pitchFamily="49" charset="0"/>
              </a:rPr>
              <a:t>32</a:t>
            </a:r>
            <a:endParaRPr lang="en-US" sz="2000" dirty="0">
              <a:solidFill>
                <a:srgbClr val="000000"/>
              </a:solidFill>
              <a:latin typeface="Consolas" panose="020B0609020204030204" pitchFamily="49" charset="0"/>
            </a:endParaRPr>
          </a:p>
          <a:p>
            <a:pPr algn="l"/>
            <a:r>
              <a:rPr lang="en-US" sz="2000" dirty="0">
                <a:solidFill>
                  <a:srgbClr val="000000"/>
                </a:solidFill>
                <a:latin typeface="Consolas" panose="020B0609020204030204" pitchFamily="49" charset="0"/>
              </a:rPr>
              <a:t>    </a:t>
            </a:r>
            <a:r>
              <a:rPr lang="en-US" sz="2000" dirty="0">
                <a:solidFill>
                  <a:srgbClr val="0000FF"/>
                </a:solidFill>
                <a:latin typeface="Consolas" panose="020B0609020204030204" pitchFamily="49" charset="0"/>
              </a:rPr>
              <a:t>let</a:t>
            </a:r>
            <a:r>
              <a:rPr lang="en-US" sz="2000" dirty="0">
                <a:solidFill>
                  <a:srgbClr val="000000"/>
                </a:solidFill>
                <a:latin typeface="Consolas" panose="020B0609020204030204" pitchFamily="49" charset="0"/>
              </a:rPr>
              <a:t> res: number;</a:t>
            </a:r>
          </a:p>
          <a:p>
            <a:pPr algn="l"/>
            <a:r>
              <a:rPr lang="en-US" sz="2000" dirty="0">
                <a:solidFill>
                  <a:srgbClr val="000000"/>
                </a:solidFill>
                <a:latin typeface="Consolas" panose="020B0609020204030204" pitchFamily="49" charset="0"/>
              </a:rPr>
              <a:t>    </a:t>
            </a:r>
            <a:r>
              <a:rPr lang="en-US" sz="2000" dirty="0">
                <a:solidFill>
                  <a:srgbClr val="0000FF"/>
                </a:solidFill>
                <a:latin typeface="Consolas" panose="020B0609020204030204" pitchFamily="49" charset="0"/>
              </a:rPr>
              <a:t>try</a:t>
            </a:r>
            <a:r>
              <a:rPr lang="en-US" sz="2000" dirty="0">
                <a:solidFill>
                  <a:srgbClr val="000000"/>
                </a:solidFill>
                <a:latin typeface="Consolas" panose="020B0609020204030204" pitchFamily="49" charset="0"/>
              </a:rPr>
              <a:t> {</a:t>
            </a:r>
          </a:p>
          <a:p>
            <a:pPr algn="l"/>
            <a:r>
              <a:rPr lang="en-US" sz="2000" dirty="0">
                <a:solidFill>
                  <a:srgbClr val="000000"/>
                </a:solidFill>
                <a:latin typeface="Consolas" panose="020B0609020204030204" pitchFamily="49" charset="0"/>
              </a:rPr>
              <a:t>        res = </a:t>
            </a:r>
            <a:r>
              <a:rPr lang="en-US" sz="2000" dirty="0">
                <a:solidFill>
                  <a:srgbClr val="0000FF"/>
                </a:solidFill>
                <a:latin typeface="Consolas" panose="020B0609020204030204" pitchFamily="49" charset="0"/>
              </a:rPr>
              <a:t>await</a:t>
            </a:r>
            <a:r>
              <a:rPr lang="en-US" sz="2000" dirty="0">
                <a:solidFill>
                  <a:srgbClr val="000000"/>
                </a:solidFill>
                <a:latin typeface="Consolas" panose="020B0609020204030204" pitchFamily="49" charset="0"/>
              </a:rPr>
              <a:t> </a:t>
            </a:r>
            <a:r>
              <a:rPr lang="en-US" sz="2000" dirty="0" err="1">
                <a:solidFill>
                  <a:srgbClr val="000000"/>
                </a:solidFill>
                <a:latin typeface="Consolas" panose="020B0609020204030204" pitchFamily="49" charset="0"/>
              </a:rPr>
              <a:t>maybeFailingRequest</a:t>
            </a:r>
            <a:r>
              <a:rPr lang="en-US" sz="2000" dirty="0">
                <a:solidFill>
                  <a:srgbClr val="000000"/>
                </a:solidFill>
                <a:latin typeface="Consolas" panose="020B0609020204030204" pitchFamily="49" charset="0"/>
              </a:rPr>
              <a:t>(req1);</a:t>
            </a:r>
          </a:p>
          <a:p>
            <a:pPr algn="l"/>
            <a:r>
              <a:rPr lang="en-US" sz="2000" dirty="0">
                <a:solidFill>
                  <a:srgbClr val="000000"/>
                </a:solidFill>
                <a:latin typeface="Consolas" panose="020B0609020204030204" pitchFamily="49" charset="0"/>
              </a:rPr>
              <a:t>        console.log(</a:t>
            </a:r>
            <a:r>
              <a:rPr lang="en-US" sz="2000" dirty="0">
                <a:solidFill>
                  <a:srgbClr val="A31515"/>
                </a:solidFill>
                <a:latin typeface="Consolas" panose="020B0609020204030204" pitchFamily="49" charset="0"/>
              </a:rPr>
              <a:t>`</a:t>
            </a:r>
            <a:r>
              <a:rPr lang="en-US" sz="2000" dirty="0" err="1">
                <a:solidFill>
                  <a:srgbClr val="A31515"/>
                </a:solidFill>
                <a:latin typeface="Consolas" panose="020B0609020204030204" pitchFamily="49" charset="0"/>
              </a:rPr>
              <a:t>fakeRequest</a:t>
            </a:r>
            <a:r>
              <a:rPr lang="en-US" sz="2000" dirty="0">
                <a:solidFill>
                  <a:srgbClr val="A31515"/>
                </a:solidFill>
                <a:latin typeface="Consolas" panose="020B0609020204030204" pitchFamily="49" charset="0"/>
              </a:rPr>
              <a:t>(</a:t>
            </a:r>
            <a:r>
              <a:rPr lang="en-US" sz="2000" dirty="0">
                <a:solidFill>
                  <a:srgbClr val="0000FF"/>
                </a:solidFill>
                <a:latin typeface="Consolas" panose="020B0609020204030204" pitchFamily="49" charset="0"/>
              </a:rPr>
              <a:t>${</a:t>
            </a:r>
            <a:r>
              <a:rPr lang="en-US" sz="2000" dirty="0">
                <a:solidFill>
                  <a:srgbClr val="000000"/>
                </a:solidFill>
                <a:latin typeface="Consolas" panose="020B0609020204030204" pitchFamily="49" charset="0"/>
              </a:rPr>
              <a:t>req1</a:t>
            </a:r>
            <a:r>
              <a:rPr lang="en-US" sz="2000" dirty="0">
                <a:solidFill>
                  <a:srgbClr val="0000FF"/>
                </a:solidFill>
                <a:latin typeface="Consolas" panose="020B0609020204030204" pitchFamily="49" charset="0"/>
              </a:rPr>
              <a:t>}</a:t>
            </a:r>
            <a:r>
              <a:rPr lang="en-US" sz="2000" dirty="0">
                <a:solidFill>
                  <a:srgbClr val="A31515"/>
                </a:solidFill>
                <a:latin typeface="Consolas" panose="020B0609020204030204" pitchFamily="49" charset="0"/>
              </a:rPr>
              <a:t>) returned: </a:t>
            </a:r>
            <a:r>
              <a:rPr lang="en-US" sz="2000" dirty="0">
                <a:solidFill>
                  <a:srgbClr val="0000FF"/>
                </a:solidFill>
                <a:latin typeface="Consolas" panose="020B0609020204030204" pitchFamily="49" charset="0"/>
              </a:rPr>
              <a:t>${</a:t>
            </a:r>
            <a:r>
              <a:rPr lang="en-US" sz="2000" dirty="0">
                <a:solidFill>
                  <a:srgbClr val="000000"/>
                </a:solidFill>
                <a:latin typeface="Consolas" panose="020B0609020204030204" pitchFamily="49" charset="0"/>
              </a:rPr>
              <a:t>res</a:t>
            </a:r>
            <a:r>
              <a:rPr lang="en-US" sz="2000" dirty="0">
                <a:solidFill>
                  <a:srgbClr val="0000FF"/>
                </a:solidFill>
                <a:latin typeface="Consolas" panose="020B0609020204030204" pitchFamily="49" charset="0"/>
              </a:rPr>
              <a:t>}</a:t>
            </a:r>
            <a:r>
              <a:rPr lang="en-US" sz="2000" dirty="0">
                <a:solidFill>
                  <a:srgbClr val="A31515"/>
                </a:solidFill>
                <a:latin typeface="Consolas" panose="020B0609020204030204" pitchFamily="49" charset="0"/>
              </a:rPr>
              <a:t>`</a:t>
            </a:r>
            <a:r>
              <a:rPr lang="en-US" sz="2000" dirty="0">
                <a:solidFill>
                  <a:srgbClr val="000000"/>
                </a:solidFill>
                <a:latin typeface="Consolas" panose="020B0609020204030204" pitchFamily="49" charset="0"/>
              </a:rPr>
              <a:t>);</a:t>
            </a:r>
          </a:p>
          <a:p>
            <a:pPr algn="l"/>
            <a:r>
              <a:rPr lang="en-US" sz="2000" dirty="0">
                <a:solidFill>
                  <a:srgbClr val="000000"/>
                </a:solidFill>
                <a:latin typeface="Consolas" panose="020B0609020204030204" pitchFamily="49" charset="0"/>
              </a:rPr>
              <a:t>    } </a:t>
            </a:r>
            <a:r>
              <a:rPr lang="en-US" sz="2000" dirty="0">
                <a:solidFill>
                  <a:srgbClr val="0000FF"/>
                </a:solidFill>
                <a:latin typeface="Consolas" panose="020B0609020204030204" pitchFamily="49" charset="0"/>
              </a:rPr>
              <a:t>catch</a:t>
            </a:r>
            <a:r>
              <a:rPr lang="en-US" sz="2000" dirty="0">
                <a:solidFill>
                  <a:srgbClr val="000000"/>
                </a:solidFill>
                <a:latin typeface="Consolas" panose="020B0609020204030204" pitchFamily="49" charset="0"/>
              </a:rPr>
              <a:t> (err) {</a:t>
            </a:r>
          </a:p>
          <a:p>
            <a:pPr algn="l"/>
            <a:r>
              <a:rPr lang="en-US" sz="2000" dirty="0">
                <a:solidFill>
                  <a:srgbClr val="000000"/>
                </a:solidFill>
                <a:latin typeface="Consolas" panose="020B0609020204030204" pitchFamily="49" charset="0"/>
              </a:rPr>
              <a:t>        </a:t>
            </a:r>
            <a:r>
              <a:rPr lang="en-US" sz="2000" dirty="0" err="1">
                <a:solidFill>
                  <a:srgbClr val="000000"/>
                </a:solidFill>
                <a:latin typeface="Consolas" panose="020B0609020204030204" pitchFamily="49" charset="0"/>
              </a:rPr>
              <a:t>console.error</a:t>
            </a:r>
            <a:r>
              <a:rPr lang="en-US" sz="2000" dirty="0">
                <a:solidFill>
                  <a:srgbClr val="000000"/>
                </a:solidFill>
                <a:latin typeface="Consolas" panose="020B0609020204030204" pitchFamily="49" charset="0"/>
              </a:rPr>
              <a:t>(</a:t>
            </a:r>
            <a:r>
              <a:rPr lang="en-US" sz="2000" dirty="0">
                <a:solidFill>
                  <a:srgbClr val="A31515"/>
                </a:solidFill>
                <a:latin typeface="Consolas" panose="020B0609020204030204" pitchFamily="49" charset="0"/>
              </a:rPr>
              <a:t>`Error occurred for request </a:t>
            </a:r>
            <a:r>
              <a:rPr lang="en-US" sz="2000" dirty="0">
                <a:solidFill>
                  <a:srgbClr val="0000FF"/>
                </a:solidFill>
                <a:latin typeface="Consolas" panose="020B0609020204030204" pitchFamily="49" charset="0"/>
              </a:rPr>
              <a:t>${</a:t>
            </a:r>
            <a:r>
              <a:rPr lang="en-US" sz="2000" dirty="0">
                <a:solidFill>
                  <a:srgbClr val="000000"/>
                </a:solidFill>
                <a:latin typeface="Consolas" panose="020B0609020204030204" pitchFamily="49" charset="0"/>
              </a:rPr>
              <a:t>req1</a:t>
            </a:r>
            <a:r>
              <a:rPr lang="en-US" sz="2000" dirty="0">
                <a:solidFill>
                  <a:srgbClr val="0000FF"/>
                </a:solidFill>
                <a:latin typeface="Consolas" panose="020B0609020204030204" pitchFamily="49" charset="0"/>
              </a:rPr>
              <a:t>}</a:t>
            </a:r>
            <a:r>
              <a:rPr lang="en-US" sz="2000" dirty="0">
                <a:solidFill>
                  <a:srgbClr val="A31515"/>
                </a:solidFill>
                <a:latin typeface="Consolas" panose="020B0609020204030204" pitchFamily="49" charset="0"/>
              </a:rPr>
              <a:t>`</a:t>
            </a:r>
            <a:r>
              <a:rPr lang="en-US" sz="2000" dirty="0">
                <a:solidFill>
                  <a:srgbClr val="000000"/>
                </a:solidFill>
                <a:latin typeface="Consolas" panose="020B0609020204030204" pitchFamily="49" charset="0"/>
              </a:rPr>
              <a:t>);</a:t>
            </a:r>
          </a:p>
          <a:p>
            <a:pPr algn="l"/>
            <a:r>
              <a:rPr lang="en-US" sz="2000" dirty="0">
                <a:solidFill>
                  <a:srgbClr val="000000"/>
                </a:solidFill>
                <a:latin typeface="Consolas" panose="020B0609020204030204" pitchFamily="49" charset="0"/>
              </a:rPr>
              <a:t>        res = </a:t>
            </a:r>
            <a:r>
              <a:rPr lang="en-US" sz="2000" dirty="0">
                <a:solidFill>
                  <a:srgbClr val="098658"/>
                </a:solidFill>
                <a:latin typeface="Consolas" panose="020B0609020204030204" pitchFamily="49" charset="0"/>
              </a:rPr>
              <a:t>0</a:t>
            </a:r>
            <a:endParaRPr lang="en-US" sz="2000" dirty="0">
              <a:solidFill>
                <a:srgbClr val="000000"/>
              </a:solidFill>
              <a:latin typeface="Consolas" panose="020B0609020204030204" pitchFamily="49" charset="0"/>
            </a:endParaRPr>
          </a:p>
          <a:p>
            <a:pPr algn="l"/>
            <a:r>
              <a:rPr lang="en-US" sz="2000" dirty="0">
                <a:solidFill>
                  <a:srgbClr val="000000"/>
                </a:solidFill>
                <a:latin typeface="Consolas" panose="020B0609020204030204" pitchFamily="49" charset="0"/>
              </a:rPr>
              <a:t>    }    </a:t>
            </a:r>
          </a:p>
          <a:p>
            <a:pPr algn="l"/>
            <a:r>
              <a:rPr lang="en-US" sz="2000" dirty="0">
                <a:solidFill>
                  <a:srgbClr val="000000"/>
                </a:solidFill>
                <a:latin typeface="Consolas" panose="020B0609020204030204" pitchFamily="49" charset="0"/>
              </a:rPr>
              <a:t>    console.log(</a:t>
            </a:r>
            <a:r>
              <a:rPr lang="en-US" sz="2000" dirty="0">
                <a:solidFill>
                  <a:srgbClr val="A31515"/>
                </a:solidFill>
                <a:latin typeface="Consolas" panose="020B0609020204030204" pitchFamily="49" charset="0"/>
              </a:rPr>
              <a:t>'main done with res ='</a:t>
            </a:r>
            <a:r>
              <a:rPr lang="en-US" sz="2000" dirty="0">
                <a:solidFill>
                  <a:srgbClr val="000000"/>
                </a:solidFill>
                <a:latin typeface="Consolas" panose="020B0609020204030204" pitchFamily="49" charset="0"/>
              </a:rPr>
              <a:t>, res);</a:t>
            </a:r>
          </a:p>
          <a:p>
            <a:pPr algn="l"/>
            <a:r>
              <a:rPr lang="en-US" sz="2000" dirty="0">
                <a:solidFill>
                  <a:srgbClr val="000000"/>
                </a:solidFill>
                <a:latin typeface="Consolas" panose="020B0609020204030204" pitchFamily="49" charset="0"/>
              </a:rPr>
              <a:t>}</a:t>
            </a:r>
          </a:p>
          <a:p>
            <a:pPr algn="l"/>
            <a:br>
              <a:rPr lang="en-US" sz="2000" dirty="0">
                <a:solidFill>
                  <a:srgbClr val="000000"/>
                </a:solidFill>
                <a:latin typeface="Consolas" panose="020B0609020204030204" pitchFamily="49" charset="0"/>
              </a:rPr>
            </a:br>
            <a:r>
              <a:rPr lang="en-US" sz="2000" dirty="0" err="1">
                <a:solidFill>
                  <a:srgbClr val="000000"/>
                </a:solidFill>
                <a:latin typeface="Consolas" panose="020B0609020204030204" pitchFamily="49" charset="0"/>
              </a:rPr>
              <a:t>timeIt</a:t>
            </a:r>
            <a:r>
              <a:rPr lang="en-US" sz="2000" dirty="0">
                <a:solidFill>
                  <a:srgbClr val="000000"/>
                </a:solidFill>
                <a:latin typeface="Consolas" panose="020B0609020204030204" pitchFamily="49" charset="0"/>
              </a:rPr>
              <a:t>(main);</a:t>
            </a:r>
          </a:p>
        </p:txBody>
      </p:sp>
      <p:sp>
        <p:nvSpPr>
          <p:cNvPr id="6" name="TextBox 5">
            <a:extLst>
              <a:ext uri="{FF2B5EF4-FFF2-40B4-BE49-F238E27FC236}">
                <a16:creationId xmlns:a16="http://schemas.microsoft.com/office/drawing/2014/main" id="{78A3314E-5172-5F8E-8896-D7ADF7D3024D}"/>
              </a:ext>
            </a:extLst>
          </p:cNvPr>
          <p:cNvSpPr txBox="1"/>
          <p:nvPr/>
        </p:nvSpPr>
        <p:spPr>
          <a:xfrm>
            <a:off x="5961358" y="4105898"/>
            <a:ext cx="4773698" cy="2250452"/>
          </a:xfrm>
          <a:prstGeom prst="rect">
            <a:avLst/>
          </a:prstGeom>
          <a:solidFill>
            <a:schemeClr val="bg1">
              <a:alpha val="96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r>
              <a:rPr lang="en-US" sz="2000" dirty="0">
                <a:solidFill>
                  <a:schemeClr val="tx1"/>
                </a:solidFill>
                <a:latin typeface="Verdana" panose="020B0604030504040204" pitchFamily="34" charset="0"/>
                <a:ea typeface="Verdana" panose="020B0604030504040204" pitchFamily="34" charset="0"/>
              </a:rPr>
              <a:t>$ node </a:t>
            </a:r>
            <a:r>
              <a:rPr lang="en-US" sz="2000" dirty="0" err="1">
                <a:solidFill>
                  <a:schemeClr val="tx1"/>
                </a:solidFill>
                <a:latin typeface="Verdana" panose="020B0604030504040204" pitchFamily="34" charset="0"/>
                <a:ea typeface="Verdana" panose="020B0604030504040204" pitchFamily="34" charset="0"/>
              </a:rPr>
              <a:t>tryCatchExample.ts</a:t>
            </a:r>
            <a:r>
              <a:rPr lang="en-US" sz="2000" dirty="0">
                <a:solidFill>
                  <a:schemeClr val="tx1"/>
                </a:solidFill>
                <a:latin typeface="Verdana" panose="020B0604030504040204" pitchFamily="34" charset="0"/>
                <a:ea typeface="Verdana" panose="020B0604030504040204" pitchFamily="34" charset="0"/>
              </a:rPr>
              <a:t> </a:t>
            </a:r>
          </a:p>
          <a:p>
            <a:pPr algn="l"/>
            <a:r>
              <a:rPr lang="en-US" sz="2000" dirty="0">
                <a:solidFill>
                  <a:schemeClr val="tx1"/>
                </a:solidFill>
                <a:latin typeface="Verdana" panose="020B0604030504040204" pitchFamily="34" charset="0"/>
                <a:ea typeface="Verdana" panose="020B0604030504040204" pitchFamily="34" charset="0"/>
              </a:rPr>
              <a:t>main started</a:t>
            </a:r>
          </a:p>
          <a:p>
            <a:pPr algn="l"/>
            <a:r>
              <a:rPr lang="en-US" sz="2000" dirty="0" err="1">
                <a:solidFill>
                  <a:schemeClr val="tx1"/>
                </a:solidFill>
                <a:latin typeface="Verdana" panose="020B0604030504040204" pitchFamily="34" charset="0"/>
                <a:ea typeface="Verdana" panose="020B0604030504040204" pitchFamily="34" charset="0"/>
              </a:rPr>
              <a:t>fakeRequest</a:t>
            </a:r>
            <a:r>
              <a:rPr lang="en-US" sz="2000" dirty="0">
                <a:solidFill>
                  <a:schemeClr val="tx1"/>
                </a:solidFill>
                <a:latin typeface="Verdana" panose="020B0604030504040204" pitchFamily="34" charset="0"/>
                <a:ea typeface="Verdana" panose="020B0604030504040204" pitchFamily="34" charset="0"/>
              </a:rPr>
              <a:t> received request: -32</a:t>
            </a:r>
          </a:p>
          <a:p>
            <a:pPr algn="l"/>
            <a:r>
              <a:rPr lang="en-US" sz="2000" dirty="0">
                <a:solidFill>
                  <a:schemeClr val="tx1"/>
                </a:solidFill>
                <a:latin typeface="Verdana" panose="020B0604030504040204" pitchFamily="34" charset="0"/>
                <a:ea typeface="Verdana" panose="020B0604030504040204" pitchFamily="34" charset="0"/>
              </a:rPr>
              <a:t>time passes....</a:t>
            </a:r>
          </a:p>
          <a:p>
            <a:pPr algn="l"/>
            <a:r>
              <a:rPr lang="en-US" sz="2000" dirty="0">
                <a:solidFill>
                  <a:schemeClr val="tx1"/>
                </a:solidFill>
                <a:latin typeface="Verdana" panose="020B0604030504040204" pitchFamily="34" charset="0"/>
                <a:ea typeface="Verdana" panose="020B0604030504040204" pitchFamily="34" charset="0"/>
              </a:rPr>
              <a:t>Error occurred for request -32</a:t>
            </a:r>
          </a:p>
          <a:p>
            <a:pPr algn="l"/>
            <a:r>
              <a:rPr lang="en-US" sz="2000" dirty="0">
                <a:solidFill>
                  <a:schemeClr val="tx1"/>
                </a:solidFill>
                <a:latin typeface="Verdana" panose="020B0604030504040204" pitchFamily="34" charset="0"/>
                <a:ea typeface="Verdana" panose="020B0604030504040204" pitchFamily="34" charset="0"/>
              </a:rPr>
              <a:t>main done with res = 0        </a:t>
            </a:r>
          </a:p>
          <a:p>
            <a:pPr algn="l"/>
            <a:r>
              <a:rPr lang="en-US" sz="2000" dirty="0">
                <a:solidFill>
                  <a:schemeClr val="tx1"/>
                </a:solidFill>
                <a:latin typeface="Verdana" panose="020B0604030504040204" pitchFamily="34" charset="0"/>
                <a:ea typeface="Verdana" panose="020B0604030504040204" pitchFamily="34" charset="0"/>
              </a:rPr>
              <a:t>1007.52 msec</a:t>
            </a:r>
          </a:p>
        </p:txBody>
      </p:sp>
    </p:spTree>
    <p:extLst>
      <p:ext uri="{BB962C8B-B14F-4D97-AF65-F5344CB8AC3E}">
        <p14:creationId xmlns:p14="http://schemas.microsoft.com/office/powerpoint/2010/main" val="2045028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0D8D-8532-DA86-A683-B1C203EACE32}"/>
              </a:ext>
            </a:extLst>
          </p:cNvPr>
          <p:cNvSpPr>
            <a:spLocks noGrp="1"/>
          </p:cNvSpPr>
          <p:nvPr>
            <p:ph type="title"/>
          </p:nvPr>
        </p:nvSpPr>
        <p:spPr/>
        <p:txBody>
          <a:bodyPr/>
          <a:lstStyle/>
          <a:p>
            <a:r>
              <a:rPr lang="en-US" dirty="0"/>
              <a:t>Pattern for testing an async function</a:t>
            </a:r>
          </a:p>
        </p:txBody>
      </p:sp>
      <p:sp>
        <p:nvSpPr>
          <p:cNvPr id="3" name="Slide Number Placeholder 2">
            <a:extLst>
              <a:ext uri="{FF2B5EF4-FFF2-40B4-BE49-F238E27FC236}">
                <a16:creationId xmlns:a16="http://schemas.microsoft.com/office/drawing/2014/main" id="{64699641-A0C9-C405-C80C-41C087A6B28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sym typeface="Helvetica Neue"/>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sym typeface="Helvetica Neue"/>
            </a:endParaRPr>
          </a:p>
        </p:txBody>
      </p:sp>
      <p:sp>
        <p:nvSpPr>
          <p:cNvPr id="5" name="TextBox 4">
            <a:extLst>
              <a:ext uri="{FF2B5EF4-FFF2-40B4-BE49-F238E27FC236}">
                <a16:creationId xmlns:a16="http://schemas.microsoft.com/office/drawing/2014/main" id="{560A18AA-69C5-D290-77BA-EC0C2600C77F}"/>
              </a:ext>
            </a:extLst>
          </p:cNvPr>
          <p:cNvSpPr txBox="1"/>
          <p:nvPr/>
        </p:nvSpPr>
        <p:spPr>
          <a:xfrm>
            <a:off x="838199" y="1377264"/>
            <a:ext cx="10670649" cy="480131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AF00DB"/>
                </a:solidFill>
                <a:effectLst/>
                <a:uLnTx/>
                <a:uFillTx/>
                <a:latin typeface="Consolas" panose="020B0609020204030204" pitchFamily="49" charset="0"/>
                <a:ea typeface="+mn-ea"/>
                <a:cs typeface="+mn-cs"/>
                <a:sym typeface="Helvetica Neue"/>
              </a:rPr>
              <a:t>import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 </a:t>
            </a:r>
            <a:r>
              <a:rPr kumimoji="0" lang="en-US" sz="1800" b="0" i="0" u="none" strike="noStrike" kern="0" cap="none" spc="0" normalizeH="0" baseline="0" noProof="0" dirty="0" err="1">
                <a:ln>
                  <a:noFill/>
                </a:ln>
                <a:solidFill>
                  <a:srgbClr val="001080"/>
                </a:solidFill>
                <a:effectLst/>
                <a:uLnTx/>
                <a:uFillTx/>
                <a:latin typeface="Consolas" panose="020B0609020204030204" pitchFamily="49" charset="0"/>
                <a:ea typeface="+mn-ea"/>
                <a:cs typeface="+mn-cs"/>
                <a:sym typeface="Helvetica Neue"/>
              </a:rPr>
              <a:t>fakeRequest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 </a:t>
            </a:r>
            <a:r>
              <a:rPr kumimoji="0" lang="en-US" sz="1800" b="0" i="0" u="none" strike="noStrike" kern="0" cap="none" spc="0" normalizeH="0" baseline="0" noProof="0" dirty="0">
                <a:ln>
                  <a:noFill/>
                </a:ln>
                <a:solidFill>
                  <a:srgbClr val="AF00DB"/>
                </a:solidFill>
                <a:effectLst/>
                <a:uLnTx/>
                <a:uFillTx/>
                <a:latin typeface="Consolas" panose="020B0609020204030204" pitchFamily="49" charset="0"/>
                <a:ea typeface="+mn-ea"/>
                <a:cs typeface="+mn-cs"/>
                <a:sym typeface="Helvetica Neue"/>
              </a:rPr>
              <a:t>from</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A31515"/>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err="1">
                <a:ln>
                  <a:noFill/>
                </a:ln>
                <a:solidFill>
                  <a:srgbClr val="A31515"/>
                </a:solidFill>
                <a:effectLst/>
                <a:uLnTx/>
                <a:uFillTx/>
                <a:latin typeface="Consolas" panose="020B0609020204030204" pitchFamily="49" charset="0"/>
                <a:ea typeface="+mn-ea"/>
                <a:cs typeface="+mn-cs"/>
                <a:sym typeface="Helvetica Neue"/>
              </a:rPr>
              <a:t>fakeRequest.ts</a:t>
            </a:r>
            <a:r>
              <a:rPr kumimoji="0" lang="en-US" sz="1800" b="0" i="0" u="none" strike="noStrike" kern="0" cap="none" spc="0" normalizeH="0" baseline="0" noProof="0" dirty="0">
                <a:ln>
                  <a:noFill/>
                </a:ln>
                <a:solidFill>
                  <a:srgbClr val="A31515"/>
                </a:solidFill>
                <a:effectLst/>
                <a:uLnTx/>
                <a:uFillTx/>
                <a:latin typeface="Consolas" panose="020B0609020204030204" pitchFamily="49" charset="0"/>
                <a:ea typeface="+mn-ea"/>
                <a:cs typeface="+mn-cs"/>
                <a:sym typeface="Helvetica Neue"/>
              </a:rPr>
              <a:t>'</a:t>
            </a:r>
            <a:endPar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endParaRP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AF00DB"/>
                </a:solidFill>
                <a:effectLst/>
                <a:uLnTx/>
                <a:uFillTx/>
                <a:latin typeface="Consolas" panose="020B0609020204030204" pitchFamily="49" charset="0"/>
                <a:ea typeface="+mn-ea"/>
                <a:cs typeface="+mn-cs"/>
                <a:sym typeface="Helvetica Neue"/>
              </a:rPr>
              <a:t>import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 </a:t>
            </a:r>
            <a:r>
              <a:rPr kumimoji="0" lang="en-US" sz="1800" b="0" i="0" u="none" strike="noStrike" kern="0" cap="none" spc="0" normalizeH="0" baseline="0" noProof="0" dirty="0">
                <a:ln>
                  <a:noFill/>
                </a:ln>
                <a:solidFill>
                  <a:srgbClr val="001080"/>
                </a:solidFill>
                <a:effectLst/>
                <a:uLnTx/>
                <a:uFillTx/>
                <a:latin typeface="Consolas" panose="020B0609020204030204" pitchFamily="49" charset="0"/>
                <a:ea typeface="+mn-ea"/>
                <a:cs typeface="+mn-cs"/>
                <a:sym typeface="Helvetica Neue"/>
              </a:rPr>
              <a:t>describe</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001080"/>
                </a:solidFill>
                <a:effectLst/>
                <a:uLnTx/>
                <a:uFillTx/>
                <a:latin typeface="Consolas" panose="020B0609020204030204" pitchFamily="49" charset="0"/>
                <a:ea typeface="+mn-ea"/>
                <a:cs typeface="+mn-cs"/>
                <a:sym typeface="Helvetica Neue"/>
              </a:rPr>
              <a:t>expect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001080"/>
                </a:solidFill>
                <a:effectLst/>
                <a:uLnTx/>
                <a:uFillTx/>
                <a:latin typeface="Consolas" panose="020B0609020204030204" pitchFamily="49" charset="0"/>
                <a:ea typeface="+mn-ea"/>
                <a:cs typeface="+mn-cs"/>
                <a:sym typeface="Helvetica Neue"/>
              </a:rPr>
              <a:t>test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AF00DB"/>
                </a:solidFill>
                <a:effectLst/>
                <a:uLnTx/>
                <a:uFillTx/>
                <a:latin typeface="Consolas" panose="020B0609020204030204" pitchFamily="49" charset="0"/>
                <a:ea typeface="+mn-ea"/>
                <a:cs typeface="+mn-cs"/>
                <a:sym typeface="Helvetica Neue"/>
              </a:rPr>
              <a:t>from</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A31515"/>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err="1">
                <a:ln>
                  <a:noFill/>
                </a:ln>
                <a:solidFill>
                  <a:srgbClr val="A31515"/>
                </a:solidFill>
                <a:effectLst/>
                <a:uLnTx/>
                <a:uFillTx/>
                <a:latin typeface="Consolas" panose="020B0609020204030204" pitchFamily="49" charset="0"/>
                <a:ea typeface="+mn-ea"/>
                <a:cs typeface="+mn-cs"/>
                <a:sym typeface="Helvetica Neue"/>
              </a:rPr>
              <a:t>vitest</a:t>
            </a:r>
            <a:r>
              <a:rPr kumimoji="0" lang="en-US" sz="1800" b="0" i="0" u="none" strike="noStrike" kern="0" cap="none" spc="0" normalizeH="0" baseline="0" noProof="0" dirty="0">
                <a:ln>
                  <a:noFill/>
                </a:ln>
                <a:solidFill>
                  <a:srgbClr val="A31515"/>
                </a:solidFill>
                <a:effectLst/>
                <a:uLnTx/>
                <a:uFillTx/>
                <a:latin typeface="Consolas" panose="020B0609020204030204" pitchFamily="49" charset="0"/>
                <a:ea typeface="+mn-ea"/>
                <a:cs typeface="+mn-cs"/>
                <a:sym typeface="Helvetica Neue"/>
              </a:rPr>
              <a:t>'</a:t>
            </a:r>
            <a:endPar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endParaRPr>
          </a:p>
          <a:p>
            <a:pPr marL="0" marR="0" lvl="0" indent="0" algn="l" defTabSz="1219169" rtl="0" eaLnBrk="1" fontAlgn="auto" latinLnBrk="0" hangingPunct="0">
              <a:lnSpc>
                <a:spcPct val="100000"/>
              </a:lnSpc>
              <a:spcBef>
                <a:spcPts val="0"/>
              </a:spcBef>
              <a:spcAft>
                <a:spcPts val="0"/>
              </a:spcAft>
              <a:buClrTx/>
              <a:buSzTx/>
              <a:buFontTx/>
              <a:buNone/>
              <a:tabLst/>
              <a:defRPr/>
            </a:pPr>
            <a:b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br>
            <a:r>
              <a:rPr kumimoji="0" lang="en-US" sz="1800" b="0" i="0" u="none" strike="noStrike" kern="0" cap="none" spc="0" normalizeH="0" baseline="0" noProof="0" dirty="0">
                <a:ln>
                  <a:noFill/>
                </a:ln>
                <a:solidFill>
                  <a:srgbClr val="008000"/>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err="1">
                <a:ln>
                  <a:noFill/>
                </a:ln>
                <a:solidFill>
                  <a:srgbClr val="008000"/>
                </a:solidFill>
                <a:effectLst/>
                <a:uLnTx/>
                <a:uFillTx/>
                <a:latin typeface="Consolas" panose="020B0609020204030204" pitchFamily="49" charset="0"/>
                <a:ea typeface="+mn-ea"/>
                <a:cs typeface="+mn-cs"/>
                <a:sym typeface="Helvetica Neue"/>
              </a:rPr>
              <a:t>fakeRequest</a:t>
            </a:r>
            <a:r>
              <a:rPr kumimoji="0" lang="en-US" sz="1800" b="0" i="0" u="none" strike="noStrike" kern="0" cap="none" spc="0" normalizeH="0" baseline="0" noProof="0" dirty="0">
                <a:ln>
                  <a:noFill/>
                </a:ln>
                <a:solidFill>
                  <a:srgbClr val="008000"/>
                </a:solidFill>
                <a:effectLst/>
                <a:uLnTx/>
                <a:uFillTx/>
                <a:latin typeface="Consolas" panose="020B0609020204030204" pitchFamily="49" charset="0"/>
                <a:ea typeface="+mn-ea"/>
                <a:cs typeface="+mn-cs"/>
                <a:sym typeface="Helvetica Neue"/>
              </a:rPr>
              <a:t> should make a network request using </a:t>
            </a:r>
            <a:r>
              <a:rPr kumimoji="0" lang="en-US" sz="1800" b="0" i="0" u="none" strike="noStrike" kern="0" cap="none" spc="0" normalizeH="0" baseline="0" noProof="0" dirty="0" err="1">
                <a:ln>
                  <a:noFill/>
                </a:ln>
                <a:solidFill>
                  <a:srgbClr val="008000"/>
                </a:solidFill>
                <a:effectLst/>
                <a:uLnTx/>
                <a:uFillTx/>
                <a:latin typeface="Consolas" panose="020B0609020204030204" pitchFamily="49" charset="0"/>
                <a:ea typeface="+mn-ea"/>
                <a:cs typeface="+mn-cs"/>
                <a:sym typeface="Helvetica Neue"/>
              </a:rPr>
              <a:t>myFetch</a:t>
            </a:r>
            <a:endPar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endParaRP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8000"/>
                </a:solidFill>
                <a:effectLst/>
                <a:uLnTx/>
                <a:uFillTx/>
                <a:latin typeface="Consolas" panose="020B0609020204030204" pitchFamily="49" charset="0"/>
                <a:ea typeface="+mn-ea"/>
                <a:cs typeface="+mn-cs"/>
                <a:sym typeface="Helvetica Neue"/>
              </a:rPr>
              <a:t>// and then returns n + 1</a:t>
            </a:r>
            <a:endPar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endParaRPr>
          </a:p>
          <a:p>
            <a:pPr marL="0" marR="0" lvl="0" indent="0" algn="l" defTabSz="1219169" rtl="0" eaLnBrk="1" fontAlgn="auto" latinLnBrk="0" hangingPunct="0">
              <a:lnSpc>
                <a:spcPct val="100000"/>
              </a:lnSpc>
              <a:spcBef>
                <a:spcPts val="0"/>
              </a:spcBef>
              <a:spcAft>
                <a:spcPts val="0"/>
              </a:spcAft>
              <a:buClrTx/>
              <a:buSzTx/>
              <a:buFontTx/>
              <a:buNone/>
              <a:tabLst/>
              <a:defRPr/>
            </a:pPr>
            <a:b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br>
            <a:r>
              <a:rPr kumimoji="0" lang="en-US" sz="1800" b="0" i="0" u="none" strike="noStrike" kern="0" cap="none" spc="0" normalizeH="0" baseline="0" noProof="0" dirty="0">
                <a:ln>
                  <a:noFill/>
                </a:ln>
                <a:solidFill>
                  <a:srgbClr val="795E26"/>
                </a:solidFill>
                <a:effectLst/>
                <a:uLnTx/>
                <a:uFillTx/>
                <a:latin typeface="Consolas" panose="020B0609020204030204" pitchFamily="49" charset="0"/>
                <a:ea typeface="+mn-ea"/>
                <a:cs typeface="+mn-cs"/>
                <a:sym typeface="Helvetica Neue"/>
              </a:rPr>
              <a:t>describe</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A31515"/>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err="1">
                <a:ln>
                  <a:noFill/>
                </a:ln>
                <a:solidFill>
                  <a:srgbClr val="A31515"/>
                </a:solidFill>
                <a:effectLst/>
                <a:uLnTx/>
                <a:uFillTx/>
                <a:latin typeface="Consolas" panose="020B0609020204030204" pitchFamily="49" charset="0"/>
                <a:ea typeface="+mn-ea"/>
                <a:cs typeface="+mn-cs"/>
                <a:sym typeface="Helvetica Neue"/>
              </a:rPr>
              <a:t>fakeRequest</a:t>
            </a:r>
            <a:r>
              <a:rPr kumimoji="0" lang="en-US" sz="1800" b="0" i="0" u="none" strike="noStrike" kern="0" cap="none" spc="0" normalizeH="0" baseline="0" noProof="0" dirty="0">
                <a:ln>
                  <a:noFill/>
                </a:ln>
                <a:solidFill>
                  <a:srgbClr val="A31515"/>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 </a:t>
            </a:r>
            <a:r>
              <a:rPr kumimoji="0" lang="en-US" sz="1800" b="0" i="0" u="none" strike="noStrike" kern="0" cap="none" spc="0" normalizeH="0" baseline="0" noProof="0" dirty="0">
                <a:ln>
                  <a:noFill/>
                </a:ln>
                <a:solidFill>
                  <a:srgbClr val="0000FF"/>
                </a:solidFill>
                <a:effectLst/>
                <a:uLnTx/>
                <a:uFillTx/>
                <a:latin typeface="Consolas" panose="020B0609020204030204" pitchFamily="49" charset="0"/>
                <a:ea typeface="+mn-ea"/>
                <a:cs typeface="+mn-cs"/>
                <a:sym typeface="Helvetica Neue"/>
              </a:rPr>
              <a:t>=&gt;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795E26"/>
                </a:solidFill>
                <a:effectLst/>
                <a:uLnTx/>
                <a:uFillTx/>
                <a:latin typeface="Consolas" panose="020B0609020204030204" pitchFamily="49" charset="0"/>
                <a:ea typeface="+mn-ea"/>
                <a:cs typeface="+mn-cs"/>
                <a:sym typeface="Helvetica Neue"/>
              </a:rPr>
              <a:t>test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A31515"/>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err="1">
                <a:ln>
                  <a:noFill/>
                </a:ln>
                <a:solidFill>
                  <a:srgbClr val="A31515"/>
                </a:solidFill>
                <a:effectLst/>
                <a:uLnTx/>
                <a:uFillTx/>
                <a:latin typeface="Consolas" panose="020B0609020204030204" pitchFamily="49" charset="0"/>
                <a:ea typeface="+mn-ea"/>
                <a:cs typeface="+mn-cs"/>
                <a:sym typeface="Helvetica Neue"/>
              </a:rPr>
              <a:t>fakeRequest</a:t>
            </a:r>
            <a:r>
              <a:rPr kumimoji="0" lang="en-US" sz="1800" b="0" i="0" u="none" strike="noStrike" kern="0" cap="none" spc="0" normalizeH="0" baseline="0" noProof="0" dirty="0">
                <a:ln>
                  <a:noFill/>
                </a:ln>
                <a:solidFill>
                  <a:srgbClr val="A31515"/>
                </a:solidFill>
                <a:effectLst/>
                <a:uLnTx/>
                <a:uFillTx/>
                <a:latin typeface="Consolas" panose="020B0609020204030204" pitchFamily="49" charset="0"/>
                <a:ea typeface="+mn-ea"/>
                <a:cs typeface="+mn-cs"/>
                <a:sym typeface="Helvetica Neue"/>
              </a:rPr>
              <a:t> should return its argument + 1 (await/expect)'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0000FF"/>
                </a:solidFill>
                <a:effectLst/>
                <a:uLnTx/>
                <a:uFillTx/>
                <a:latin typeface="Consolas" panose="020B0609020204030204" pitchFamily="49" charset="0"/>
                <a:ea typeface="+mn-ea"/>
                <a:cs typeface="+mn-cs"/>
                <a:sym typeface="Helvetica Neue"/>
              </a:rPr>
              <a:t>async</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 </a:t>
            </a:r>
            <a:r>
              <a:rPr kumimoji="0" lang="en-US" sz="1800" b="0" i="0" u="none" strike="noStrike" kern="0" cap="none" spc="0" normalizeH="0" baseline="0" noProof="0" dirty="0">
                <a:ln>
                  <a:noFill/>
                </a:ln>
                <a:solidFill>
                  <a:srgbClr val="0000FF"/>
                </a:solidFill>
                <a:effectLst/>
                <a:uLnTx/>
                <a:uFillTx/>
                <a:latin typeface="Consolas" panose="020B0609020204030204" pitchFamily="49" charset="0"/>
                <a:ea typeface="+mn-ea"/>
                <a:cs typeface="+mn-cs"/>
                <a:sym typeface="Helvetica Neue"/>
              </a:rPr>
              <a:t>=&gt;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err="1">
                <a:ln>
                  <a:noFill/>
                </a:ln>
                <a:solidFill>
                  <a:srgbClr val="0070C1"/>
                </a:solidFill>
                <a:effectLst/>
                <a:uLnTx/>
                <a:uFillTx/>
                <a:latin typeface="Consolas" panose="020B0609020204030204" pitchFamily="49" charset="0"/>
                <a:ea typeface="+mn-ea"/>
                <a:cs typeface="+mn-cs"/>
                <a:sym typeface="Helvetica Neue"/>
              </a:rPr>
              <a:t>expect</a:t>
            </a:r>
            <a:r>
              <a:rPr kumimoji="0" lang="en-US" sz="1800" b="0" i="0" u="none" strike="noStrike" kern="0" cap="none" spc="0" normalizeH="0" baseline="0" noProof="0" dirty="0" err="1">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err="1">
                <a:ln>
                  <a:noFill/>
                </a:ln>
                <a:solidFill>
                  <a:srgbClr val="795E26"/>
                </a:solidFill>
                <a:effectLst/>
                <a:uLnTx/>
                <a:uFillTx/>
                <a:latin typeface="Consolas" panose="020B0609020204030204" pitchFamily="49" charset="0"/>
                <a:ea typeface="+mn-ea"/>
                <a:cs typeface="+mn-cs"/>
                <a:sym typeface="Helvetica Neue"/>
              </a:rPr>
              <a:t>assertions</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098658"/>
                </a:solidFill>
                <a:effectLst/>
                <a:uLnTx/>
                <a:uFillTx/>
                <a:latin typeface="Consolas" panose="020B0609020204030204" pitchFamily="49" charset="0"/>
                <a:ea typeface="+mn-ea"/>
                <a:cs typeface="+mn-cs"/>
                <a:sym typeface="Helvetica Neue"/>
              </a:rPr>
              <a:t>1</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AF00DB"/>
                </a:solidFill>
                <a:effectLst/>
                <a:uLnTx/>
                <a:uFillTx/>
                <a:latin typeface="Consolas" panose="020B0609020204030204" pitchFamily="49" charset="0"/>
                <a:ea typeface="+mn-ea"/>
                <a:cs typeface="+mn-cs"/>
                <a:sym typeface="Helvetica Neue"/>
              </a:rPr>
              <a:t>await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795E26"/>
                </a:solidFill>
                <a:effectLst/>
                <a:uLnTx/>
                <a:uFillTx/>
                <a:latin typeface="Consolas" panose="020B0609020204030204" pitchFamily="49" charset="0"/>
                <a:ea typeface="+mn-ea"/>
                <a:cs typeface="+mn-cs"/>
                <a:sym typeface="Helvetica Neue"/>
              </a:rPr>
              <a:t>expect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err="1">
                <a:ln>
                  <a:noFill/>
                </a:ln>
                <a:solidFill>
                  <a:srgbClr val="795E26"/>
                </a:solidFill>
                <a:effectLst/>
                <a:uLnTx/>
                <a:uFillTx/>
                <a:latin typeface="Consolas" panose="020B0609020204030204" pitchFamily="49" charset="0"/>
                <a:ea typeface="+mn-ea"/>
                <a:cs typeface="+mn-cs"/>
                <a:sym typeface="Helvetica Neue"/>
              </a:rPr>
              <a:t>fakeRequest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098658"/>
                </a:solidFill>
                <a:effectLst/>
                <a:uLnTx/>
                <a:uFillTx/>
                <a:latin typeface="Consolas" panose="020B0609020204030204" pitchFamily="49" charset="0"/>
                <a:ea typeface="+mn-ea"/>
                <a:cs typeface="+mn-cs"/>
                <a:sym typeface="Helvetica Neue"/>
              </a:rPr>
              <a:t>100</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err="1">
                <a:ln>
                  <a:noFill/>
                </a:ln>
                <a:solidFill>
                  <a:srgbClr val="001080"/>
                </a:solidFill>
                <a:effectLst/>
                <a:uLnTx/>
                <a:uFillTx/>
                <a:latin typeface="Consolas" panose="020B0609020204030204" pitchFamily="49" charset="0"/>
                <a:ea typeface="+mn-ea"/>
                <a:cs typeface="+mn-cs"/>
                <a:sym typeface="Helvetica Neue"/>
              </a:rPr>
              <a:t>resolves</a:t>
            </a:r>
            <a:r>
              <a:rPr kumimoji="0" lang="en-US" sz="1800" b="0" i="0" u="none" strike="noStrike" kern="0" cap="none" spc="0" normalizeH="0" baseline="0" noProof="0" dirty="0" err="1">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err="1">
                <a:ln>
                  <a:noFill/>
                </a:ln>
                <a:solidFill>
                  <a:srgbClr val="795E26"/>
                </a:solidFill>
                <a:effectLst/>
                <a:uLnTx/>
                <a:uFillTx/>
                <a:latin typeface="Consolas" panose="020B0609020204030204" pitchFamily="49" charset="0"/>
                <a:ea typeface="+mn-ea"/>
                <a:cs typeface="+mn-cs"/>
                <a:sym typeface="Helvetica Neue"/>
              </a:rPr>
              <a:t>toEqual</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098658"/>
                </a:solidFill>
                <a:effectLst/>
                <a:uLnTx/>
                <a:uFillTx/>
                <a:latin typeface="Consolas" panose="020B0609020204030204" pitchFamily="49" charset="0"/>
                <a:ea typeface="+mn-ea"/>
                <a:cs typeface="+mn-cs"/>
                <a:sym typeface="Helvetica Neue"/>
              </a:rPr>
              <a:t>101</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p>
          <a:p>
            <a:pPr marL="0" marR="0" lvl="0" indent="0" algn="l" defTabSz="1219169" rtl="0" eaLnBrk="1" fontAlgn="auto" latinLnBrk="0" hangingPunct="0">
              <a:lnSpc>
                <a:spcPct val="100000"/>
              </a:lnSpc>
              <a:spcBef>
                <a:spcPts val="0"/>
              </a:spcBef>
              <a:spcAft>
                <a:spcPts val="0"/>
              </a:spcAft>
              <a:buClrTx/>
              <a:buSzTx/>
              <a:buFontTx/>
              <a:buNone/>
              <a:tabLst/>
              <a:defRPr/>
            </a:pPr>
            <a:b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b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795E26"/>
                </a:solidFill>
                <a:effectLst/>
                <a:uLnTx/>
                <a:uFillTx/>
                <a:latin typeface="Consolas" panose="020B0609020204030204" pitchFamily="49" charset="0"/>
                <a:ea typeface="+mn-ea"/>
                <a:cs typeface="+mn-cs"/>
                <a:sym typeface="Helvetica Neue"/>
              </a:rPr>
              <a:t>test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A31515"/>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err="1">
                <a:ln>
                  <a:noFill/>
                </a:ln>
                <a:solidFill>
                  <a:srgbClr val="A31515"/>
                </a:solidFill>
                <a:effectLst/>
                <a:uLnTx/>
                <a:uFillTx/>
                <a:latin typeface="Consolas" panose="020B0609020204030204" pitchFamily="49" charset="0"/>
                <a:ea typeface="+mn-ea"/>
                <a:cs typeface="+mn-cs"/>
                <a:sym typeface="Helvetica Neue"/>
              </a:rPr>
              <a:t>fakeRequest</a:t>
            </a:r>
            <a:r>
              <a:rPr kumimoji="0" lang="en-US" sz="1800" b="0" i="0" u="none" strike="noStrike" kern="0" cap="none" spc="0" normalizeH="0" baseline="0" noProof="0" dirty="0">
                <a:ln>
                  <a:noFill/>
                </a:ln>
                <a:solidFill>
                  <a:srgbClr val="A31515"/>
                </a:solidFill>
                <a:effectLst/>
                <a:uLnTx/>
                <a:uFillTx/>
                <a:latin typeface="Consolas" panose="020B0609020204030204" pitchFamily="49" charset="0"/>
                <a:ea typeface="+mn-ea"/>
                <a:cs typeface="+mn-cs"/>
                <a:sym typeface="Helvetica Neue"/>
              </a:rPr>
              <a:t> should return its argument + 1 (expect/await)'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0000FF"/>
                </a:solidFill>
                <a:effectLst/>
                <a:uLnTx/>
                <a:uFillTx/>
                <a:latin typeface="Consolas" panose="020B0609020204030204" pitchFamily="49" charset="0"/>
                <a:ea typeface="+mn-ea"/>
                <a:cs typeface="+mn-cs"/>
                <a:sym typeface="Helvetica Neue"/>
              </a:rPr>
              <a:t>async</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 </a:t>
            </a:r>
            <a:r>
              <a:rPr kumimoji="0" lang="en-US" sz="1800" b="0" i="0" u="none" strike="noStrike" kern="0" cap="none" spc="0" normalizeH="0" baseline="0" noProof="0" dirty="0">
                <a:ln>
                  <a:noFill/>
                </a:ln>
                <a:solidFill>
                  <a:srgbClr val="0000FF"/>
                </a:solidFill>
                <a:effectLst/>
                <a:uLnTx/>
                <a:uFillTx/>
                <a:latin typeface="Consolas" panose="020B0609020204030204" pitchFamily="49" charset="0"/>
                <a:ea typeface="+mn-ea"/>
                <a:cs typeface="+mn-cs"/>
                <a:sym typeface="Helvetica Neue"/>
              </a:rPr>
              <a:t>=&gt;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err="1">
                <a:ln>
                  <a:noFill/>
                </a:ln>
                <a:solidFill>
                  <a:srgbClr val="0070C1"/>
                </a:solidFill>
                <a:effectLst/>
                <a:uLnTx/>
                <a:uFillTx/>
                <a:latin typeface="Consolas" panose="020B0609020204030204" pitchFamily="49" charset="0"/>
                <a:ea typeface="+mn-ea"/>
                <a:cs typeface="+mn-cs"/>
                <a:sym typeface="Helvetica Neue"/>
              </a:rPr>
              <a:t>expect</a:t>
            </a:r>
            <a:r>
              <a:rPr kumimoji="0" lang="en-US" sz="1800" b="0" i="0" u="none" strike="noStrike" kern="0" cap="none" spc="0" normalizeH="0" baseline="0" noProof="0" dirty="0" err="1">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err="1">
                <a:ln>
                  <a:noFill/>
                </a:ln>
                <a:solidFill>
                  <a:srgbClr val="795E26"/>
                </a:solidFill>
                <a:effectLst/>
                <a:uLnTx/>
                <a:uFillTx/>
                <a:latin typeface="Consolas" panose="020B0609020204030204" pitchFamily="49" charset="0"/>
                <a:ea typeface="+mn-ea"/>
                <a:cs typeface="+mn-cs"/>
                <a:sym typeface="Helvetica Neue"/>
              </a:rPr>
              <a:t>assertions</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098658"/>
                </a:solidFill>
                <a:effectLst/>
                <a:uLnTx/>
                <a:uFillTx/>
                <a:latin typeface="Consolas" panose="020B0609020204030204" pitchFamily="49" charset="0"/>
                <a:ea typeface="+mn-ea"/>
                <a:cs typeface="+mn-cs"/>
                <a:sym typeface="Helvetica Neue"/>
              </a:rPr>
              <a:t>1</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795E26"/>
                </a:solidFill>
                <a:effectLst/>
                <a:uLnTx/>
                <a:uFillTx/>
                <a:latin typeface="Consolas" panose="020B0609020204030204" pitchFamily="49" charset="0"/>
                <a:ea typeface="+mn-ea"/>
                <a:cs typeface="+mn-cs"/>
                <a:sym typeface="Helvetica Neue"/>
              </a:rPr>
              <a:t>expect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AF00DB"/>
                </a:solidFill>
                <a:effectLst/>
                <a:uLnTx/>
                <a:uFillTx/>
                <a:latin typeface="Consolas" panose="020B0609020204030204" pitchFamily="49" charset="0"/>
                <a:ea typeface="+mn-ea"/>
                <a:cs typeface="+mn-cs"/>
                <a:sym typeface="Helvetica Neue"/>
              </a:rPr>
              <a:t>await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err="1">
                <a:ln>
                  <a:noFill/>
                </a:ln>
                <a:solidFill>
                  <a:srgbClr val="795E26"/>
                </a:solidFill>
                <a:effectLst/>
                <a:uLnTx/>
                <a:uFillTx/>
                <a:latin typeface="Consolas" panose="020B0609020204030204" pitchFamily="49" charset="0"/>
                <a:ea typeface="+mn-ea"/>
                <a:cs typeface="+mn-cs"/>
                <a:sym typeface="Helvetica Neue"/>
              </a:rPr>
              <a:t>fakeRequest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098658"/>
                </a:solidFill>
                <a:effectLst/>
                <a:uLnTx/>
                <a:uFillTx/>
                <a:latin typeface="Consolas" panose="020B0609020204030204" pitchFamily="49" charset="0"/>
                <a:ea typeface="+mn-ea"/>
                <a:cs typeface="+mn-cs"/>
                <a:sym typeface="Helvetica Neue"/>
              </a:rPr>
              <a:t>7</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err="1">
                <a:ln>
                  <a:noFill/>
                </a:ln>
                <a:solidFill>
                  <a:srgbClr val="795E26"/>
                </a:solidFill>
                <a:effectLst/>
                <a:uLnTx/>
                <a:uFillTx/>
                <a:latin typeface="Consolas" panose="020B0609020204030204" pitchFamily="49" charset="0"/>
                <a:ea typeface="+mn-ea"/>
                <a:cs typeface="+mn-cs"/>
                <a:sym typeface="Helvetica Neue"/>
              </a:rPr>
              <a:t>toEqual</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098658"/>
                </a:solidFill>
                <a:effectLst/>
                <a:uLnTx/>
                <a:uFillTx/>
                <a:latin typeface="Consolas" panose="020B0609020204030204" pitchFamily="49" charset="0"/>
                <a:ea typeface="+mn-ea"/>
                <a:cs typeface="+mn-cs"/>
                <a:sym typeface="Helvetica Neue"/>
              </a:rPr>
              <a:t>8</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p>
        </p:txBody>
      </p:sp>
      <p:sp>
        <p:nvSpPr>
          <p:cNvPr id="4" name="Rectangle: Rounded Corners 3">
            <a:extLst>
              <a:ext uri="{FF2B5EF4-FFF2-40B4-BE49-F238E27FC236}">
                <a16:creationId xmlns:a16="http://schemas.microsoft.com/office/drawing/2014/main" id="{915E4C98-57FC-EAD8-7E9D-5CC1781AD506}"/>
              </a:ext>
            </a:extLst>
          </p:cNvPr>
          <p:cNvSpPr/>
          <p:nvPr/>
        </p:nvSpPr>
        <p:spPr>
          <a:xfrm>
            <a:off x="6936849" y="1452713"/>
            <a:ext cx="4572000" cy="588626"/>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69"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Calibri" panose="020F0502020204030204"/>
                <a:ea typeface="+mn-ea"/>
                <a:cs typeface="+mn-cs"/>
                <a:sym typeface="Helvetica Neue"/>
              </a:rPr>
              <a:t>src</a:t>
            </a:r>
            <a:r>
              <a:rPr kumimoji="0" lang="en-US" sz="2400" b="0" i="0" u="none" strike="noStrike" kern="0" cap="none" spc="0" normalizeH="0" baseline="0" noProof="0" dirty="0">
                <a:ln>
                  <a:noFill/>
                </a:ln>
                <a:solidFill>
                  <a:prstClr val="black"/>
                </a:solidFill>
                <a:effectLst/>
                <a:uLnTx/>
                <a:uFillTx/>
                <a:latin typeface="Calibri" panose="020F0502020204030204"/>
                <a:ea typeface="+mn-ea"/>
                <a:cs typeface="+mn-cs"/>
                <a:sym typeface="Helvetica Neue"/>
              </a:rPr>
              <a:t>/Slides/</a:t>
            </a:r>
            <a:r>
              <a:rPr kumimoji="0" lang="en-US" sz="2400" b="0" i="0" u="none" strike="noStrike" kern="0" cap="none" spc="0" normalizeH="0" baseline="0" noProof="0" dirty="0" err="1">
                <a:ln>
                  <a:noFill/>
                </a:ln>
                <a:solidFill>
                  <a:prstClr val="black"/>
                </a:solidFill>
                <a:effectLst/>
                <a:uLnTx/>
                <a:uFillTx/>
                <a:latin typeface="Calibri" panose="020F0502020204030204"/>
                <a:ea typeface="+mn-ea"/>
                <a:cs typeface="+mn-cs"/>
                <a:sym typeface="Helvetica Neue"/>
              </a:rPr>
              <a:t>example.spec.ts</a:t>
            </a:r>
            <a:endParaRPr kumimoji="0" lang="en-US" sz="2400" b="0" i="0" u="none" strike="noStrike" kern="0" cap="none" spc="0" normalizeH="0" baseline="0" noProof="0" dirty="0">
              <a:ln>
                <a:noFill/>
              </a:ln>
              <a:solidFill>
                <a:prstClr val="black"/>
              </a:solidFill>
              <a:effectLst/>
              <a:uLnTx/>
              <a:uFillTx/>
              <a:latin typeface="Calibri" panose="020F0502020204030204"/>
              <a:ea typeface="+mn-ea"/>
              <a:cs typeface="+mn-cs"/>
              <a:sym typeface="Helvetica Neue"/>
            </a:endParaRPr>
          </a:p>
        </p:txBody>
      </p:sp>
    </p:spTree>
    <p:extLst>
      <p:ext uri="{BB962C8B-B14F-4D97-AF65-F5344CB8AC3E}">
        <p14:creationId xmlns:p14="http://schemas.microsoft.com/office/powerpoint/2010/main" val="6649838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8C9CF27-CC4B-01C9-C7B0-88C6D5010B66}"/>
              </a:ext>
            </a:extLst>
          </p:cNvPr>
          <p:cNvSpPr>
            <a:spLocks noGrp="1"/>
          </p:cNvSpPr>
          <p:nvPr>
            <p:ph type="title"/>
          </p:nvPr>
        </p:nvSpPr>
        <p:spPr/>
        <p:txBody>
          <a:bodyPr/>
          <a:lstStyle/>
          <a:p>
            <a:r>
              <a:rPr lang="en-US" dirty="0"/>
              <a:t>Other things you should know about async</a:t>
            </a:r>
          </a:p>
        </p:txBody>
      </p:sp>
      <p:sp>
        <p:nvSpPr>
          <p:cNvPr id="3" name="Slide Number Placeholder 2">
            <a:extLst>
              <a:ext uri="{FF2B5EF4-FFF2-40B4-BE49-F238E27FC236}">
                <a16:creationId xmlns:a16="http://schemas.microsoft.com/office/drawing/2014/main" id="{994AF94F-B74C-2AD8-6446-7B806018EA8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9805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E27F2-3685-217F-F3EF-E022EB526D76}"/>
              </a:ext>
            </a:extLst>
          </p:cNvPr>
          <p:cNvSpPr>
            <a:spLocks noGrp="1"/>
          </p:cNvSpPr>
          <p:nvPr>
            <p:ph type="title"/>
          </p:nvPr>
        </p:nvSpPr>
        <p:spPr/>
        <p:txBody>
          <a:bodyPr/>
          <a:lstStyle/>
          <a:p>
            <a:r>
              <a:rPr lang="en-US" dirty="0"/>
              <a:t>async doesn't eliminate data races</a:t>
            </a:r>
          </a:p>
        </p:txBody>
      </p:sp>
      <p:sp>
        <p:nvSpPr>
          <p:cNvPr id="3" name="Slide Number Placeholder 2">
            <a:extLst>
              <a:ext uri="{FF2B5EF4-FFF2-40B4-BE49-F238E27FC236}">
                <a16:creationId xmlns:a16="http://schemas.microsoft.com/office/drawing/2014/main" id="{0DCBA99B-9B52-6B93-AA38-C5360F2244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sym typeface="Helvetica Neue"/>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sym typeface="Helvetica Neue"/>
            </a:endParaRPr>
          </a:p>
        </p:txBody>
      </p:sp>
      <p:sp>
        <p:nvSpPr>
          <p:cNvPr id="7" name="TextBox 6">
            <a:extLst>
              <a:ext uri="{FF2B5EF4-FFF2-40B4-BE49-F238E27FC236}">
                <a16:creationId xmlns:a16="http://schemas.microsoft.com/office/drawing/2014/main" id="{CD50A8E0-85BE-235E-B3A1-9815DAFEE290}"/>
              </a:ext>
            </a:extLst>
          </p:cNvPr>
          <p:cNvSpPr txBox="1"/>
          <p:nvPr/>
        </p:nvSpPr>
        <p:spPr>
          <a:xfrm>
            <a:off x="668594" y="1513783"/>
            <a:ext cx="7942006" cy="5078313"/>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AF00DB"/>
                </a:solidFill>
                <a:effectLst/>
                <a:uLnTx/>
                <a:uFillTx/>
                <a:latin typeface="Consolas" panose="020B0609020204030204" pitchFamily="49" charset="0"/>
                <a:ea typeface="+mn-ea"/>
                <a:cs typeface="+mn-cs"/>
                <a:sym typeface="Helvetica Neue"/>
              </a:rPr>
              <a:t>import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 </a:t>
            </a:r>
            <a:r>
              <a:rPr kumimoji="0" lang="en-US" sz="1800" b="0" i="0" u="none" strike="noStrike" kern="0" cap="none" spc="0" normalizeH="0" baseline="0" noProof="0" dirty="0" err="1">
                <a:ln>
                  <a:noFill/>
                </a:ln>
                <a:solidFill>
                  <a:srgbClr val="001080"/>
                </a:solidFill>
                <a:effectLst/>
                <a:uLnTx/>
                <a:uFillTx/>
                <a:latin typeface="Consolas" panose="020B0609020204030204" pitchFamily="49" charset="0"/>
                <a:ea typeface="+mn-ea"/>
                <a:cs typeface="+mn-cs"/>
                <a:sym typeface="Helvetica Neue"/>
              </a:rPr>
              <a:t>myFetch</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 </a:t>
            </a:r>
            <a:r>
              <a:rPr kumimoji="0" lang="en-US" sz="1800" b="0" i="0" u="none" strike="noStrike" kern="0" cap="none" spc="0" normalizeH="0" baseline="0" noProof="0" dirty="0">
                <a:ln>
                  <a:noFill/>
                </a:ln>
                <a:solidFill>
                  <a:srgbClr val="AF00DB"/>
                </a:solidFill>
                <a:effectLst/>
                <a:uLnTx/>
                <a:uFillTx/>
                <a:latin typeface="Consolas" panose="020B0609020204030204" pitchFamily="49" charset="0"/>
                <a:ea typeface="+mn-ea"/>
                <a:cs typeface="+mn-cs"/>
                <a:sym typeface="Helvetica Neue"/>
              </a:rPr>
              <a:t>from</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A31515"/>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err="1">
                <a:ln>
                  <a:noFill/>
                </a:ln>
                <a:solidFill>
                  <a:srgbClr val="A31515"/>
                </a:solidFill>
                <a:effectLst/>
                <a:uLnTx/>
                <a:uFillTx/>
                <a:latin typeface="Consolas" panose="020B0609020204030204" pitchFamily="49" charset="0"/>
                <a:ea typeface="+mn-ea"/>
                <a:cs typeface="+mn-cs"/>
                <a:sym typeface="Helvetica Neue"/>
              </a:rPr>
              <a:t>fakeRequest.ts</a:t>
            </a:r>
            <a:r>
              <a:rPr kumimoji="0" lang="en-US" sz="1800" b="0" i="0" u="none" strike="noStrike" kern="0" cap="none" spc="0" normalizeH="0" baseline="0" noProof="0" dirty="0">
                <a:ln>
                  <a:noFill/>
                </a:ln>
                <a:solidFill>
                  <a:srgbClr val="A31515"/>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b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br>
            <a:endPar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endParaRP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Consolas" panose="020B0609020204030204" pitchFamily="49" charset="0"/>
                <a:ea typeface="+mn-ea"/>
                <a:cs typeface="+mn-cs"/>
                <a:sym typeface="Helvetica Neue"/>
              </a:rPr>
              <a:t>const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0070C1"/>
                </a:solidFill>
                <a:effectLst/>
                <a:uLnTx/>
                <a:uFillTx/>
                <a:latin typeface="Consolas" panose="020B0609020204030204" pitchFamily="49" charset="0"/>
                <a:ea typeface="+mn-ea"/>
                <a:cs typeface="+mn-cs"/>
                <a:sym typeface="Helvetica Neue"/>
              </a:rPr>
              <a:t>log</a:t>
            </a:r>
            <a:r>
              <a:rPr kumimoji="0" lang="en-US" sz="18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267F99"/>
                </a:solidFill>
                <a:effectLst/>
                <a:uLnTx/>
                <a:uFillTx/>
                <a:latin typeface="Consolas" panose="020B0609020204030204" pitchFamily="49" charset="0"/>
                <a:ea typeface="+mn-ea"/>
                <a:cs typeface="+mn-cs"/>
                <a:sym typeface="Helvetica Neue"/>
              </a:rPr>
              <a:t>string</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b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br>
            <a:endPar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endParaRP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Consolas" panose="020B0609020204030204" pitchFamily="49" charset="0"/>
                <a:ea typeface="+mn-ea"/>
                <a:cs typeface="+mn-cs"/>
                <a:sym typeface="Helvetica Neue"/>
              </a:rPr>
              <a:t>async</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0000FF"/>
                </a:solidFill>
                <a:effectLst/>
                <a:uLnTx/>
                <a:uFillTx/>
                <a:latin typeface="Consolas" panose="020B0609020204030204" pitchFamily="49" charset="0"/>
                <a:ea typeface="+mn-ea"/>
                <a:cs typeface="+mn-cs"/>
                <a:sym typeface="Helvetica Neue"/>
              </a:rPr>
              <a:t>function</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795E26"/>
                </a:solidFill>
                <a:effectLst/>
                <a:uLnTx/>
                <a:uFillTx/>
                <a:latin typeface="Consolas" panose="020B0609020204030204" pitchFamily="49" charset="0"/>
                <a:ea typeface="+mn-ea"/>
                <a:cs typeface="+mn-cs"/>
                <a:sym typeface="Helvetica Neue"/>
              </a:rPr>
              <a:t>X</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001080"/>
                </a:solidFill>
                <a:effectLst/>
                <a:uLnTx/>
                <a:uFillTx/>
                <a:latin typeface="Consolas" panose="020B0609020204030204" pitchFamily="49" charset="0"/>
                <a:ea typeface="+mn-ea"/>
                <a:cs typeface="+mn-cs"/>
                <a:sym typeface="Helvetica Neue"/>
              </a:rPr>
              <a:t>n</a:t>
            </a:r>
            <a:r>
              <a:rPr kumimoji="0" lang="en-US" sz="18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267F99"/>
                </a:solidFill>
                <a:effectLst/>
                <a:uLnTx/>
                <a:uFillTx/>
                <a:latin typeface="Consolas" panose="020B0609020204030204" pitchFamily="49" charset="0"/>
                <a:ea typeface="+mn-ea"/>
                <a:cs typeface="+mn-cs"/>
                <a:sym typeface="Helvetica Neue"/>
              </a:rPr>
              <a:t>number</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AF00DB"/>
                </a:solidFill>
                <a:effectLst/>
                <a:uLnTx/>
                <a:uFillTx/>
                <a:latin typeface="Consolas" panose="020B0609020204030204" pitchFamily="49" charset="0"/>
                <a:ea typeface="+mn-ea"/>
                <a:cs typeface="+mn-cs"/>
                <a:sym typeface="Helvetica Neue"/>
              </a:rPr>
              <a:t>await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err="1">
                <a:ln>
                  <a:noFill/>
                </a:ln>
                <a:solidFill>
                  <a:srgbClr val="795E26"/>
                </a:solidFill>
                <a:effectLst/>
                <a:uLnTx/>
                <a:uFillTx/>
                <a:latin typeface="Consolas" panose="020B0609020204030204" pitchFamily="49" charset="0"/>
                <a:ea typeface="+mn-ea"/>
                <a:cs typeface="+mn-cs"/>
                <a:sym typeface="Helvetica Neue"/>
              </a:rPr>
              <a:t>myFetch</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098658"/>
                </a:solidFill>
                <a:effectLst/>
                <a:uLnTx/>
                <a:uFillTx/>
                <a:latin typeface="Consolas" panose="020B0609020204030204" pitchFamily="49" charset="0"/>
                <a:ea typeface="+mn-ea"/>
                <a:cs typeface="+mn-cs"/>
                <a:sym typeface="Helvetica Neue"/>
              </a:rPr>
              <a:t>1</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err="1">
                <a:ln>
                  <a:noFill/>
                </a:ln>
                <a:solidFill>
                  <a:srgbClr val="0070C1"/>
                </a:solidFill>
                <a:effectLst/>
                <a:uLnTx/>
                <a:uFillTx/>
                <a:latin typeface="Consolas" panose="020B0609020204030204" pitchFamily="49" charset="0"/>
                <a:ea typeface="+mn-ea"/>
                <a:cs typeface="+mn-cs"/>
                <a:sym typeface="Helvetica Neue"/>
              </a:rPr>
              <a:t>log</a:t>
            </a:r>
            <a:r>
              <a:rPr kumimoji="0" lang="en-US" sz="1800" b="0" i="0" u="none" strike="noStrike" kern="0" cap="none" spc="0" normalizeH="0" baseline="0" noProof="0" dirty="0" err="1">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err="1">
                <a:ln>
                  <a:noFill/>
                </a:ln>
                <a:solidFill>
                  <a:srgbClr val="795E26"/>
                </a:solidFill>
                <a:effectLst/>
                <a:uLnTx/>
                <a:uFillTx/>
                <a:latin typeface="Consolas" panose="020B0609020204030204" pitchFamily="49" charset="0"/>
                <a:ea typeface="+mn-ea"/>
                <a:cs typeface="+mn-cs"/>
                <a:sym typeface="Helvetica Neue"/>
              </a:rPr>
              <a:t>push</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A31515"/>
                </a:solidFill>
                <a:effectLst/>
                <a:uLnTx/>
                <a:uFillTx/>
                <a:latin typeface="Consolas" panose="020B0609020204030204" pitchFamily="49" charset="0"/>
                <a:ea typeface="+mn-ea"/>
                <a:cs typeface="+mn-cs"/>
                <a:sym typeface="Helvetica Neue"/>
              </a:rPr>
              <a:t>'X'</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p>
          <a:p>
            <a:pPr marL="0" marR="0" lvl="0" indent="0" algn="l" defTabSz="1219169" rtl="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endParaRP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Consolas" panose="020B0609020204030204" pitchFamily="49" charset="0"/>
                <a:ea typeface="+mn-ea"/>
                <a:cs typeface="+mn-cs"/>
                <a:sym typeface="Helvetica Neue"/>
              </a:rPr>
              <a:t>async</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0000FF"/>
                </a:solidFill>
                <a:effectLst/>
                <a:uLnTx/>
                <a:uFillTx/>
                <a:latin typeface="Consolas" panose="020B0609020204030204" pitchFamily="49" charset="0"/>
                <a:ea typeface="+mn-ea"/>
                <a:cs typeface="+mn-cs"/>
                <a:sym typeface="Helvetica Neue"/>
              </a:rPr>
              <a:t>function</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795E26"/>
                </a:solidFill>
                <a:effectLst/>
                <a:uLnTx/>
                <a:uFillTx/>
                <a:latin typeface="Consolas" panose="020B0609020204030204" pitchFamily="49" charset="0"/>
                <a:ea typeface="+mn-ea"/>
                <a:cs typeface="+mn-cs"/>
                <a:sym typeface="Helvetica Neue"/>
              </a:rPr>
              <a:t>Y</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001080"/>
                </a:solidFill>
                <a:effectLst/>
                <a:uLnTx/>
                <a:uFillTx/>
                <a:latin typeface="Consolas" panose="020B0609020204030204" pitchFamily="49" charset="0"/>
                <a:ea typeface="+mn-ea"/>
                <a:cs typeface="+mn-cs"/>
                <a:sym typeface="Helvetica Neue"/>
              </a:rPr>
              <a:t>n</a:t>
            </a:r>
            <a:r>
              <a:rPr kumimoji="0" lang="en-US" sz="18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267F99"/>
                </a:solidFill>
                <a:effectLst/>
                <a:uLnTx/>
                <a:uFillTx/>
                <a:latin typeface="Consolas" panose="020B0609020204030204" pitchFamily="49" charset="0"/>
                <a:ea typeface="+mn-ea"/>
                <a:cs typeface="+mn-cs"/>
                <a:sym typeface="Helvetica Neue"/>
              </a:rPr>
              <a:t>number</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AF00DB"/>
                </a:solidFill>
                <a:effectLst/>
                <a:uLnTx/>
                <a:uFillTx/>
                <a:latin typeface="Consolas" panose="020B0609020204030204" pitchFamily="49" charset="0"/>
                <a:ea typeface="+mn-ea"/>
                <a:cs typeface="+mn-cs"/>
                <a:sym typeface="Helvetica Neue"/>
              </a:rPr>
              <a:t>await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err="1">
                <a:ln>
                  <a:noFill/>
                </a:ln>
                <a:solidFill>
                  <a:srgbClr val="795E26"/>
                </a:solidFill>
                <a:effectLst/>
                <a:uLnTx/>
                <a:uFillTx/>
                <a:latin typeface="Consolas" panose="020B0609020204030204" pitchFamily="49" charset="0"/>
                <a:ea typeface="+mn-ea"/>
                <a:cs typeface="+mn-cs"/>
                <a:sym typeface="Helvetica Neue"/>
              </a:rPr>
              <a:t>myFetch</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098658"/>
                </a:solidFill>
                <a:effectLst/>
                <a:uLnTx/>
                <a:uFillTx/>
                <a:latin typeface="Consolas" panose="020B0609020204030204" pitchFamily="49" charset="0"/>
                <a:ea typeface="+mn-ea"/>
                <a:cs typeface="+mn-cs"/>
                <a:sym typeface="Helvetica Neue"/>
              </a:rPr>
              <a:t>2</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err="1">
                <a:ln>
                  <a:noFill/>
                </a:ln>
                <a:solidFill>
                  <a:srgbClr val="0070C1"/>
                </a:solidFill>
                <a:effectLst/>
                <a:uLnTx/>
                <a:uFillTx/>
                <a:latin typeface="Consolas" panose="020B0609020204030204" pitchFamily="49" charset="0"/>
                <a:ea typeface="+mn-ea"/>
                <a:cs typeface="+mn-cs"/>
                <a:sym typeface="Helvetica Neue"/>
              </a:rPr>
              <a:t>log</a:t>
            </a:r>
            <a:r>
              <a:rPr kumimoji="0" lang="en-US" sz="1800" b="0" i="0" u="none" strike="noStrike" kern="0" cap="none" spc="0" normalizeH="0" baseline="0" noProof="0" dirty="0" err="1">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err="1">
                <a:ln>
                  <a:noFill/>
                </a:ln>
                <a:solidFill>
                  <a:srgbClr val="795E26"/>
                </a:solidFill>
                <a:effectLst/>
                <a:uLnTx/>
                <a:uFillTx/>
                <a:latin typeface="Consolas" panose="020B0609020204030204" pitchFamily="49" charset="0"/>
                <a:ea typeface="+mn-ea"/>
                <a:cs typeface="+mn-cs"/>
                <a:sym typeface="Helvetica Neue"/>
              </a:rPr>
              <a:t>push</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A31515"/>
                </a:solidFill>
                <a:effectLst/>
                <a:uLnTx/>
                <a:uFillTx/>
                <a:latin typeface="Consolas" panose="020B0609020204030204" pitchFamily="49" charset="0"/>
                <a:ea typeface="+mn-ea"/>
                <a:cs typeface="+mn-cs"/>
                <a:sym typeface="Helvetica Neue"/>
              </a:rPr>
              <a:t>'Y'</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AF00DB"/>
                </a:solidFill>
                <a:effectLst/>
                <a:uLnTx/>
                <a:uFillTx/>
                <a:latin typeface="Consolas" panose="020B0609020204030204" pitchFamily="49" charset="0"/>
                <a:ea typeface="+mn-ea"/>
                <a:cs typeface="+mn-cs"/>
                <a:sym typeface="Helvetica Neue"/>
              </a:rPr>
              <a:t>for</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0000FF"/>
                </a:solidFill>
                <a:effectLst/>
                <a:uLnTx/>
                <a:uFillTx/>
                <a:latin typeface="Consolas" panose="020B0609020204030204" pitchFamily="49" charset="0"/>
                <a:ea typeface="+mn-ea"/>
                <a:cs typeface="+mn-cs"/>
                <a:sym typeface="Helvetica Neue"/>
              </a:rPr>
              <a:t>let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err="1">
                <a:ln>
                  <a:noFill/>
                </a:ln>
                <a:solidFill>
                  <a:srgbClr val="001080"/>
                </a:solidFill>
                <a:effectLst/>
                <a:uLnTx/>
                <a:uFillTx/>
                <a:latin typeface="Consolas" panose="020B0609020204030204" pitchFamily="49" charset="0"/>
                <a:ea typeface="+mn-ea"/>
                <a:cs typeface="+mn-cs"/>
                <a:sym typeface="Helvetica Neue"/>
              </a:rPr>
              <a:t>i</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098658"/>
                </a:solidFill>
                <a:effectLst/>
                <a:uLnTx/>
                <a:uFillTx/>
                <a:latin typeface="Consolas" panose="020B0609020204030204" pitchFamily="49" charset="0"/>
                <a:ea typeface="+mn-ea"/>
                <a:cs typeface="+mn-cs"/>
                <a:sym typeface="Helvetica Neue"/>
              </a:rPr>
              <a:t>0</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err="1">
                <a:ln>
                  <a:noFill/>
                </a:ln>
                <a:solidFill>
                  <a:srgbClr val="001080"/>
                </a:solidFill>
                <a:effectLst/>
                <a:uLnTx/>
                <a:uFillTx/>
                <a:latin typeface="Consolas" panose="020B0609020204030204" pitchFamily="49" charset="0"/>
                <a:ea typeface="+mn-ea"/>
                <a:cs typeface="+mn-cs"/>
                <a:sym typeface="Helvetica Neue"/>
              </a:rPr>
              <a:t>i</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sym typeface="Helvetica Neue"/>
              </a:rPr>
              <a:t>&lt;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098658"/>
                </a:solidFill>
                <a:effectLst/>
                <a:uLnTx/>
                <a:uFillTx/>
                <a:latin typeface="Consolas" panose="020B0609020204030204" pitchFamily="49" charset="0"/>
                <a:ea typeface="+mn-ea"/>
                <a:cs typeface="+mn-cs"/>
                <a:sym typeface="Helvetica Neue"/>
              </a:rPr>
              <a:t>4</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err="1">
                <a:ln>
                  <a:noFill/>
                </a:ln>
                <a:solidFill>
                  <a:srgbClr val="001080"/>
                </a:solidFill>
                <a:effectLst/>
                <a:uLnTx/>
                <a:uFillTx/>
                <a:latin typeface="Consolas" panose="020B0609020204030204" pitchFamily="49" charset="0"/>
                <a:ea typeface="+mn-ea"/>
                <a:cs typeface="+mn-cs"/>
                <a:sym typeface="Helvetica Neue"/>
              </a:rPr>
              <a:t>i</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000000"/>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098658"/>
                </a:solidFill>
                <a:effectLst/>
                <a:uLnTx/>
                <a:uFillTx/>
                <a:latin typeface="Consolas" panose="020B0609020204030204" pitchFamily="49" charset="0"/>
                <a:ea typeface="+mn-ea"/>
                <a:cs typeface="+mn-cs"/>
                <a:sym typeface="Helvetica Neue"/>
              </a:rPr>
              <a:t>1</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err="1">
                <a:ln>
                  <a:noFill/>
                </a:ln>
                <a:solidFill>
                  <a:srgbClr val="0070C1"/>
                </a:solidFill>
                <a:effectLst/>
                <a:uLnTx/>
                <a:uFillTx/>
                <a:latin typeface="Consolas" panose="020B0609020204030204" pitchFamily="49" charset="0"/>
                <a:ea typeface="+mn-ea"/>
                <a:cs typeface="+mn-cs"/>
                <a:sym typeface="Helvetica Neue"/>
              </a:rPr>
              <a:t>log</a:t>
            </a:r>
            <a:r>
              <a:rPr kumimoji="0" lang="en-US" sz="1800" b="0" i="0" u="none" strike="noStrike" kern="0" cap="none" spc="0" normalizeH="0" baseline="0" noProof="0" dirty="0" err="1">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err="1">
                <a:ln>
                  <a:noFill/>
                </a:ln>
                <a:solidFill>
                  <a:srgbClr val="795E26"/>
                </a:solidFill>
                <a:effectLst/>
                <a:uLnTx/>
                <a:uFillTx/>
                <a:latin typeface="Consolas" panose="020B0609020204030204" pitchFamily="49" charset="0"/>
                <a:ea typeface="+mn-ea"/>
                <a:cs typeface="+mn-cs"/>
                <a:sym typeface="Helvetica Neue"/>
              </a:rPr>
              <a:t>push</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A31515"/>
                </a:solidFill>
                <a:effectLst/>
                <a:uLnTx/>
                <a:uFillTx/>
                <a:latin typeface="Consolas" panose="020B0609020204030204" pitchFamily="49" charset="0"/>
                <a:ea typeface="+mn-ea"/>
                <a:cs typeface="+mn-cs"/>
                <a:sym typeface="Helvetica Neue"/>
              </a:rPr>
              <a:t>'start'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AF00DB"/>
                </a:solidFill>
                <a:effectLst/>
                <a:uLnTx/>
                <a:uFillTx/>
                <a:latin typeface="Consolas" panose="020B0609020204030204" pitchFamily="49" charset="0"/>
                <a:ea typeface="+mn-ea"/>
                <a:cs typeface="+mn-cs"/>
                <a:sym typeface="Helvetica Neue"/>
              </a:rPr>
              <a:t>await</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err="1">
                <a:ln>
                  <a:noFill/>
                </a:ln>
                <a:solidFill>
                  <a:srgbClr val="267F99"/>
                </a:solidFill>
                <a:effectLst/>
                <a:uLnTx/>
                <a:uFillTx/>
                <a:latin typeface="Consolas" panose="020B0609020204030204" pitchFamily="49" charset="0"/>
                <a:ea typeface="+mn-ea"/>
                <a:cs typeface="+mn-cs"/>
                <a:sym typeface="Helvetica Neue"/>
              </a:rPr>
              <a:t>Promise</a:t>
            </a:r>
            <a:r>
              <a:rPr kumimoji="0" lang="en-US" sz="1800" b="0" i="0" u="none" strike="noStrike" kern="0" cap="none" spc="0" normalizeH="0" baseline="0" noProof="0" dirty="0" err="1">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err="1">
                <a:ln>
                  <a:noFill/>
                </a:ln>
                <a:solidFill>
                  <a:srgbClr val="795E26"/>
                </a:solidFill>
                <a:effectLst/>
                <a:uLnTx/>
                <a:uFillTx/>
                <a:latin typeface="Consolas" panose="020B0609020204030204" pitchFamily="49" charset="0"/>
                <a:ea typeface="+mn-ea"/>
                <a:cs typeface="+mn-cs"/>
                <a:sym typeface="Helvetica Neue"/>
              </a:rPr>
              <a:t>all</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795E26"/>
                </a:solidFill>
                <a:effectLst/>
                <a:uLnTx/>
                <a:uFillTx/>
                <a:latin typeface="Consolas" panose="020B0609020204030204" pitchFamily="49" charset="0"/>
                <a:ea typeface="+mn-ea"/>
                <a:cs typeface="+mn-cs"/>
                <a:sym typeface="Helvetica Neue"/>
              </a:rPr>
              <a:t>X</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098658"/>
                </a:solidFill>
                <a:effectLst/>
                <a:uLnTx/>
                <a:uFillTx/>
                <a:latin typeface="Consolas" panose="020B0609020204030204" pitchFamily="49" charset="0"/>
                <a:ea typeface="+mn-ea"/>
                <a:cs typeface="+mn-cs"/>
                <a:sym typeface="Helvetica Neue"/>
              </a:rPr>
              <a:t>10</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 </a:t>
            </a:r>
            <a:r>
              <a:rPr kumimoji="0" lang="en-US" sz="1800" b="0" i="0" u="none" strike="noStrike" kern="0" cap="none" spc="0" normalizeH="0" baseline="0" noProof="0" dirty="0">
                <a:ln>
                  <a:noFill/>
                </a:ln>
                <a:solidFill>
                  <a:srgbClr val="795E26"/>
                </a:solidFill>
                <a:effectLst/>
                <a:uLnTx/>
                <a:uFillTx/>
                <a:latin typeface="Consolas" panose="020B0609020204030204" pitchFamily="49" charset="0"/>
                <a:ea typeface="+mn-ea"/>
                <a:cs typeface="+mn-cs"/>
                <a:sym typeface="Helvetica Neue"/>
              </a:rPr>
              <a:t>Y</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098658"/>
                </a:solidFill>
                <a:effectLst/>
                <a:uLnTx/>
                <a:uFillTx/>
                <a:latin typeface="Consolas" panose="020B0609020204030204" pitchFamily="49" charset="0"/>
                <a:ea typeface="+mn-ea"/>
                <a:cs typeface="+mn-cs"/>
                <a:sym typeface="Helvetica Neue"/>
              </a:rPr>
              <a:t>20</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1080"/>
                </a:solidFill>
                <a:effectLst/>
                <a:uLnTx/>
                <a:uFillTx/>
                <a:latin typeface="Consolas" panose="020B0609020204030204" pitchFamily="49" charset="0"/>
                <a:ea typeface="+mn-ea"/>
                <a:cs typeface="+mn-cs"/>
                <a:sym typeface="Helvetica Neue"/>
              </a:rPr>
              <a:t>console</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795E26"/>
                </a:solidFill>
                <a:effectLst/>
                <a:uLnTx/>
                <a:uFillTx/>
                <a:latin typeface="Consolas" panose="020B0609020204030204" pitchFamily="49" charset="0"/>
                <a:ea typeface="+mn-ea"/>
                <a:cs typeface="+mn-cs"/>
                <a:sym typeface="Helvetica Neue"/>
              </a:rPr>
              <a:t>log</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r>
              <a:rPr kumimoji="0" lang="en-US" sz="1800" b="0" i="0" u="none" strike="noStrike" kern="0" cap="none" spc="0" normalizeH="0" baseline="0" noProof="0" dirty="0">
                <a:ln>
                  <a:noFill/>
                </a:ln>
                <a:solidFill>
                  <a:srgbClr val="0070C1"/>
                </a:solidFill>
                <a:effectLst/>
                <a:uLnTx/>
                <a:uFillTx/>
                <a:latin typeface="Consolas" panose="020B0609020204030204" pitchFamily="49" charset="0"/>
                <a:ea typeface="+mn-ea"/>
                <a:cs typeface="+mn-cs"/>
                <a:sym typeface="Helvetica Neue"/>
              </a:rPr>
              <a:t>log</a:t>
            </a:r>
            <a:r>
              <a:rPr kumimoji="0" lang="en-US" sz="1800" b="0" i="0" u="none" strike="noStrike" kern="0" cap="none" spc="0" normalizeH="0" baseline="0" noProof="0" dirty="0">
                <a:ln>
                  <a:noFill/>
                </a:ln>
                <a:solidFill>
                  <a:srgbClr val="3B3B3B"/>
                </a:solidFill>
                <a:effectLst/>
                <a:uLnTx/>
                <a:uFillTx/>
                <a:latin typeface="Consolas" panose="020B0609020204030204" pitchFamily="49" charset="0"/>
                <a:ea typeface="+mn-ea"/>
                <a:cs typeface="+mn-cs"/>
                <a:sym typeface="Helvetica Neue"/>
              </a:rPr>
              <a:t>);</a:t>
            </a:r>
          </a:p>
        </p:txBody>
      </p:sp>
      <p:sp>
        <p:nvSpPr>
          <p:cNvPr id="4" name="Rectangle: Rounded Corners 3">
            <a:extLst>
              <a:ext uri="{FF2B5EF4-FFF2-40B4-BE49-F238E27FC236}">
                <a16:creationId xmlns:a16="http://schemas.microsoft.com/office/drawing/2014/main" id="{90893A03-77C1-8E5D-C309-E1363AFDE22D}"/>
              </a:ext>
            </a:extLst>
          </p:cNvPr>
          <p:cNvSpPr/>
          <p:nvPr/>
        </p:nvSpPr>
        <p:spPr>
          <a:xfrm>
            <a:off x="7514036" y="135057"/>
            <a:ext cx="4572000" cy="588626"/>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69"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Calibri" panose="020F0502020204030204"/>
                <a:ea typeface="+mn-ea"/>
                <a:cs typeface="+mn-cs"/>
                <a:sym typeface="Helvetica Neue"/>
              </a:rPr>
              <a:t>src</a:t>
            </a:r>
            <a:r>
              <a:rPr kumimoji="0" lang="en-US" sz="2400" b="0" i="0" u="none" strike="noStrike" kern="0" cap="none" spc="0" normalizeH="0" baseline="0" noProof="0" dirty="0">
                <a:ln>
                  <a:noFill/>
                </a:ln>
                <a:solidFill>
                  <a:prstClr val="black"/>
                </a:solidFill>
                <a:effectLst/>
                <a:uLnTx/>
                <a:uFillTx/>
                <a:latin typeface="Calibri" panose="020F0502020204030204"/>
                <a:ea typeface="+mn-ea"/>
                <a:cs typeface="+mn-cs"/>
                <a:sym typeface="Helvetica Neue"/>
              </a:rPr>
              <a:t>/Slides/</a:t>
            </a:r>
            <a:r>
              <a:rPr kumimoji="0" lang="en-US" sz="2400" b="0" i="0" u="none" strike="noStrike" kern="0" cap="none" spc="0" normalizeH="0" baseline="0" noProof="0" dirty="0" err="1">
                <a:ln>
                  <a:noFill/>
                </a:ln>
                <a:solidFill>
                  <a:prstClr val="black"/>
                </a:solidFill>
                <a:effectLst/>
                <a:uLnTx/>
                <a:uFillTx/>
                <a:latin typeface="Calibri" panose="020F0502020204030204"/>
                <a:ea typeface="+mn-ea"/>
                <a:cs typeface="+mn-cs"/>
                <a:sym typeface="Helvetica Neue"/>
              </a:rPr>
              <a:t>dataRace.ts</a:t>
            </a:r>
            <a:endParaRPr kumimoji="0" lang="en-US" sz="2400" b="0" i="0" u="none" strike="noStrike" kern="0" cap="none" spc="0" normalizeH="0" baseline="0" noProof="0" dirty="0">
              <a:ln>
                <a:noFill/>
              </a:ln>
              <a:solidFill>
                <a:prstClr val="black"/>
              </a:solidFill>
              <a:effectLst/>
              <a:uLnTx/>
              <a:uFillTx/>
              <a:latin typeface="Calibri" panose="020F0502020204030204"/>
              <a:ea typeface="+mn-ea"/>
              <a:cs typeface="+mn-cs"/>
              <a:sym typeface="Helvetica Neue"/>
            </a:endParaRPr>
          </a:p>
        </p:txBody>
      </p:sp>
      <p:sp>
        <p:nvSpPr>
          <p:cNvPr id="8" name="TextBox 7">
            <a:extLst>
              <a:ext uri="{FF2B5EF4-FFF2-40B4-BE49-F238E27FC236}">
                <a16:creationId xmlns:a16="http://schemas.microsoft.com/office/drawing/2014/main" id="{D7C3C704-F2A9-0804-4243-8724B00C475C}"/>
              </a:ext>
            </a:extLst>
          </p:cNvPr>
          <p:cNvSpPr txBox="1"/>
          <p:nvPr/>
        </p:nvSpPr>
        <p:spPr>
          <a:xfrm>
            <a:off x="7293935" y="1782311"/>
            <a:ext cx="3572539" cy="35725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sym typeface="Helvetica Neue"/>
              </a:rPr>
              <a:t>$ node </a:t>
            </a:r>
            <a:r>
              <a:rPr kumimoji="0" lang="en-US" sz="2000" b="0" i="0" u="none" strike="noStrike" kern="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mn-cs"/>
                <a:sym typeface="Helvetica Neue"/>
              </a:rPr>
              <a:t>dataRace.ts</a:t>
            </a:r>
            <a:endParaRPr kumimoji="0" lang="en-US" sz="20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sym typeface="Helvetica Neue"/>
            </a:endParaRP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sym typeface="Helvetica Neue"/>
              </a:rPr>
              <a:t>Promise created for 1</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sym typeface="Helvetica Neue"/>
              </a:rPr>
              <a:t>Promise created for 2</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sym typeface="Helvetica Neue"/>
              </a:rPr>
              <a:t>Promise created for 1</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sym typeface="Helvetica Neue"/>
              </a:rPr>
              <a:t>Promise created for 2</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sym typeface="Helvetica Neue"/>
              </a:rPr>
              <a:t>Promise created for 1</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sym typeface="Helvetica Neue"/>
              </a:rPr>
              <a:t>Promise created for 2</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sym typeface="Helvetica Neue"/>
              </a:rPr>
              <a:t>Promise created for 1</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sym typeface="Helvetica Neue"/>
              </a:rPr>
              <a:t>Promise created for 2</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sym typeface="Helvetica Neue"/>
              </a:rPr>
              <a:t>[</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sym typeface="Helvetica Neue"/>
              </a:rPr>
              <a:t>  'start', 'X', 'Y',</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sym typeface="Helvetica Neue"/>
              </a:rPr>
              <a:t>  'start', 'Y', 'X',</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sym typeface="Helvetica Neue"/>
              </a:rPr>
              <a:t>  'start', 'Y', 'X',</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sym typeface="Helvetica Neue"/>
              </a:rPr>
              <a:t>  'start', 'Y', 'X'</a:t>
            </a:r>
          </a:p>
          <a:p>
            <a:pPr marL="0" marR="0" lvl="0" indent="0" algn="l" defTabSz="1219169"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sym typeface="Helvetica Neue"/>
              </a:rPr>
              <a:t>]</a:t>
            </a:r>
          </a:p>
        </p:txBody>
      </p:sp>
    </p:spTree>
    <p:extLst>
      <p:ext uri="{BB962C8B-B14F-4D97-AF65-F5344CB8AC3E}">
        <p14:creationId xmlns:p14="http://schemas.microsoft.com/office/powerpoint/2010/main" val="2192128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F8AB4-79C0-5541-B7FE-F86B81498ADA}"/>
              </a:ext>
            </a:extLst>
          </p:cNvPr>
          <p:cNvSpPr>
            <a:spLocks noGrp="1"/>
          </p:cNvSpPr>
          <p:nvPr>
            <p:ph type="title"/>
          </p:nvPr>
        </p:nvSpPr>
        <p:spPr/>
        <p:txBody>
          <a:bodyPr>
            <a:normAutofit/>
          </a:bodyPr>
          <a:lstStyle/>
          <a:p>
            <a:r>
              <a:rPr lang="en-US" dirty="0"/>
              <a:t>Async/await code is compiled into promise/then code. Using await is preferred</a:t>
            </a:r>
          </a:p>
        </p:txBody>
      </p:sp>
      <p:sp>
        <p:nvSpPr>
          <p:cNvPr id="7" name="TextBox 6">
            <a:extLst>
              <a:ext uri="{FF2B5EF4-FFF2-40B4-BE49-F238E27FC236}">
                <a16:creationId xmlns:a16="http://schemas.microsoft.com/office/drawing/2014/main" id="{664A71CD-173B-9249-90F8-EC44FC65A895}"/>
              </a:ext>
            </a:extLst>
          </p:cNvPr>
          <p:cNvSpPr txBox="1"/>
          <p:nvPr/>
        </p:nvSpPr>
        <p:spPr>
          <a:xfrm>
            <a:off x="279913" y="2130525"/>
            <a:ext cx="5629274" cy="3970318"/>
          </a:xfrm>
          <a:prstGeom prst="rect">
            <a:avLst/>
          </a:prstGeom>
          <a:noFill/>
          <a:ln w="12700" cap="flat">
            <a:solidFill>
              <a:schemeClr val="tx2">
                <a:lumMod val="50000"/>
              </a:schemeClr>
            </a:solid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1800" b="1" dirty="0">
                <a:solidFill>
                  <a:srgbClr val="000080"/>
                </a:solidFill>
                <a:latin typeface="Courier" pitchFamily="2" charset="0"/>
              </a:rPr>
              <a:t>async function </a:t>
            </a:r>
            <a:r>
              <a:rPr lang="en-US" sz="1800" dirty="0" err="1">
                <a:latin typeface="Courier" pitchFamily="2" charset="0"/>
              </a:rPr>
              <a:t>makeThreeSerialRequests</a:t>
            </a:r>
            <a:r>
              <a:rPr lang="en-US" sz="1800" dirty="0">
                <a:latin typeface="Courier" pitchFamily="2" charset="0"/>
              </a:rPr>
              <a:t>(){</a:t>
            </a:r>
            <a:br>
              <a:rPr lang="en-US" sz="1800" dirty="0">
                <a:latin typeface="Courier" pitchFamily="2" charset="0"/>
              </a:rPr>
            </a:br>
            <a:r>
              <a:rPr lang="en-US" sz="1800" dirty="0">
                <a:latin typeface="Courier" pitchFamily="2" charset="0"/>
              </a:rPr>
              <a:t>1.  </a:t>
            </a:r>
            <a:r>
              <a:rPr lang="en-US" sz="1800" b="1" i="1" dirty="0" err="1">
                <a:solidFill>
                  <a:srgbClr val="660E7A"/>
                </a:solidFill>
                <a:latin typeface="Courier" pitchFamily="2" charset="0"/>
              </a:rPr>
              <a:t>console</a:t>
            </a:r>
            <a:r>
              <a:rPr lang="en-US" sz="1800" dirty="0" err="1">
                <a:latin typeface="Courier" pitchFamily="2" charset="0"/>
              </a:rPr>
              <a:t>.</a:t>
            </a:r>
            <a:r>
              <a:rPr lang="en-US" sz="1800" dirty="0" err="1">
                <a:solidFill>
                  <a:srgbClr val="7A7A43"/>
                </a:solidFill>
                <a:latin typeface="Courier" pitchFamily="2" charset="0"/>
              </a:rPr>
              <a:t>log</a:t>
            </a:r>
            <a:r>
              <a:rPr lang="en-US" sz="1800" dirty="0">
                <a:latin typeface="Courier" pitchFamily="2" charset="0"/>
              </a:rPr>
              <a:t>(</a:t>
            </a:r>
            <a:r>
              <a:rPr lang="en-US" sz="1800" b="1" dirty="0">
                <a:solidFill>
                  <a:srgbClr val="008000"/>
                </a:solidFill>
                <a:latin typeface="Courier" pitchFamily="2" charset="0"/>
              </a:rPr>
              <a:t>'Making first request’</a:t>
            </a:r>
            <a:r>
              <a:rPr lang="en-US" sz="1800" dirty="0">
                <a:latin typeface="Courier" pitchFamily="2" charset="0"/>
              </a:rPr>
              <a:t>);</a:t>
            </a:r>
            <a:br>
              <a:rPr lang="en-US" sz="1800" dirty="0">
                <a:latin typeface="Courier" pitchFamily="2" charset="0"/>
              </a:rPr>
            </a:br>
            <a:r>
              <a:rPr lang="en-US" sz="1800" dirty="0">
                <a:latin typeface="Courier" pitchFamily="2" charset="0"/>
              </a:rPr>
              <a:t>2.  </a:t>
            </a:r>
            <a:r>
              <a:rPr lang="en-US" sz="1800" b="1" dirty="0">
                <a:solidFill>
                  <a:srgbClr val="000080"/>
                </a:solidFill>
                <a:highlight>
                  <a:srgbClr val="FFFF00"/>
                </a:highlight>
                <a:latin typeface="Courier" pitchFamily="2" charset="0"/>
              </a:rPr>
              <a:t>await </a:t>
            </a:r>
            <a:r>
              <a:rPr lang="en-US" sz="1800" dirty="0" err="1">
                <a:latin typeface="Courier" pitchFamily="2" charset="0"/>
              </a:rPr>
              <a:t>makeOneGetRequest</a:t>
            </a:r>
            <a:r>
              <a:rPr lang="en-US" sz="1800" dirty="0">
                <a:latin typeface="Courier" pitchFamily="2" charset="0"/>
              </a:rPr>
              <a:t>();</a:t>
            </a:r>
            <a:br>
              <a:rPr lang="en-US" sz="1800" dirty="0">
                <a:latin typeface="Courier" pitchFamily="2" charset="0"/>
              </a:rPr>
            </a:br>
            <a:r>
              <a:rPr lang="en-US" sz="1800" dirty="0">
                <a:latin typeface="Courier" pitchFamily="2" charset="0"/>
              </a:rPr>
              <a:t>3.  </a:t>
            </a:r>
            <a:r>
              <a:rPr lang="en-US" sz="1800" b="1" i="1" dirty="0" err="1">
                <a:solidFill>
                  <a:srgbClr val="660E7A"/>
                </a:solidFill>
                <a:latin typeface="Courier" pitchFamily="2" charset="0"/>
              </a:rPr>
              <a:t>console</a:t>
            </a:r>
            <a:r>
              <a:rPr lang="en-US" sz="1800" dirty="0" err="1">
                <a:latin typeface="Courier" pitchFamily="2" charset="0"/>
              </a:rPr>
              <a:t>.</a:t>
            </a:r>
            <a:r>
              <a:rPr lang="en-US" sz="1800" dirty="0" err="1">
                <a:solidFill>
                  <a:srgbClr val="7A7A43"/>
                </a:solidFill>
                <a:latin typeface="Courier" pitchFamily="2" charset="0"/>
              </a:rPr>
              <a:t>log</a:t>
            </a:r>
            <a:r>
              <a:rPr lang="en-US" sz="1800" dirty="0">
                <a:latin typeface="Courier" pitchFamily="2" charset="0"/>
              </a:rPr>
              <a:t>(</a:t>
            </a:r>
            <a:r>
              <a:rPr lang="en-US" sz="1800" b="1" dirty="0">
                <a:solidFill>
                  <a:srgbClr val="008000"/>
                </a:solidFill>
                <a:latin typeface="Courier" pitchFamily="2" charset="0"/>
              </a:rPr>
              <a:t>'Making second request’</a:t>
            </a:r>
            <a:r>
              <a:rPr lang="en-US" sz="1800" dirty="0">
                <a:latin typeface="Courier" pitchFamily="2" charset="0"/>
              </a:rPr>
              <a:t>);</a:t>
            </a:r>
            <a:br>
              <a:rPr lang="en-US" sz="1800" dirty="0">
                <a:latin typeface="Courier" pitchFamily="2" charset="0"/>
              </a:rPr>
            </a:br>
            <a:r>
              <a:rPr lang="en-US" sz="1800" dirty="0">
                <a:latin typeface="Courier" pitchFamily="2" charset="0"/>
              </a:rPr>
              <a:t>4.  </a:t>
            </a:r>
            <a:r>
              <a:rPr lang="en-US" sz="1800" b="1" dirty="0">
                <a:solidFill>
                  <a:srgbClr val="000080"/>
                </a:solidFill>
                <a:highlight>
                  <a:srgbClr val="FFFF00"/>
                </a:highlight>
                <a:latin typeface="Courier" pitchFamily="2" charset="0"/>
              </a:rPr>
              <a:t>await </a:t>
            </a:r>
            <a:r>
              <a:rPr lang="en-US" sz="1800" dirty="0" err="1">
                <a:latin typeface="Courier" pitchFamily="2" charset="0"/>
              </a:rPr>
              <a:t>makeOneGetRequest</a:t>
            </a:r>
            <a:r>
              <a:rPr lang="en-US" sz="1800" dirty="0">
                <a:latin typeface="Courier" pitchFamily="2" charset="0"/>
              </a:rPr>
              <a:t>();</a:t>
            </a:r>
            <a:br>
              <a:rPr lang="en-US" sz="1800" dirty="0">
                <a:latin typeface="Courier" pitchFamily="2" charset="0"/>
              </a:rPr>
            </a:br>
            <a:r>
              <a:rPr lang="en-US" sz="1800" dirty="0">
                <a:latin typeface="Courier" pitchFamily="2" charset="0"/>
              </a:rPr>
              <a:t>5.  </a:t>
            </a:r>
            <a:r>
              <a:rPr lang="en-US" sz="1800" b="1" i="1" dirty="0" err="1">
                <a:solidFill>
                  <a:srgbClr val="660E7A"/>
                </a:solidFill>
                <a:latin typeface="Courier" pitchFamily="2" charset="0"/>
              </a:rPr>
              <a:t>console</a:t>
            </a:r>
            <a:r>
              <a:rPr lang="en-US" sz="1800" dirty="0" err="1">
                <a:latin typeface="Courier" pitchFamily="2" charset="0"/>
              </a:rPr>
              <a:t>.</a:t>
            </a:r>
            <a:r>
              <a:rPr lang="en-US" sz="1800" dirty="0" err="1">
                <a:solidFill>
                  <a:srgbClr val="7A7A43"/>
                </a:solidFill>
                <a:latin typeface="Courier" pitchFamily="2" charset="0"/>
              </a:rPr>
              <a:t>log</a:t>
            </a:r>
            <a:r>
              <a:rPr lang="en-US" sz="1800" dirty="0">
                <a:latin typeface="Courier" pitchFamily="2" charset="0"/>
              </a:rPr>
              <a:t>(</a:t>
            </a:r>
            <a:r>
              <a:rPr lang="en-US" sz="1800" b="1" dirty="0">
                <a:solidFill>
                  <a:srgbClr val="008000"/>
                </a:solidFill>
                <a:latin typeface="Courier" pitchFamily="2" charset="0"/>
              </a:rPr>
              <a:t>'Making third request’</a:t>
            </a:r>
            <a:r>
              <a:rPr lang="en-US" sz="1800" dirty="0">
                <a:latin typeface="Courier" pitchFamily="2" charset="0"/>
              </a:rPr>
              <a:t>);</a:t>
            </a:r>
            <a:br>
              <a:rPr lang="en-US" sz="1800" dirty="0">
                <a:latin typeface="Courier" pitchFamily="2" charset="0"/>
              </a:rPr>
            </a:br>
            <a:r>
              <a:rPr lang="en-US" sz="1800" dirty="0">
                <a:latin typeface="Courier" pitchFamily="2" charset="0"/>
              </a:rPr>
              <a:t>6.  </a:t>
            </a:r>
            <a:r>
              <a:rPr lang="en-US" sz="1800" b="1" dirty="0">
                <a:solidFill>
                  <a:srgbClr val="000080"/>
                </a:solidFill>
                <a:highlight>
                  <a:srgbClr val="FFFF00"/>
                </a:highlight>
                <a:latin typeface="Courier" pitchFamily="2" charset="0"/>
              </a:rPr>
              <a:t>await</a:t>
            </a:r>
            <a:r>
              <a:rPr lang="en-US" sz="1800" b="1" dirty="0">
                <a:solidFill>
                  <a:srgbClr val="000080"/>
                </a:solidFill>
                <a:latin typeface="Courier" pitchFamily="2" charset="0"/>
              </a:rPr>
              <a:t> </a:t>
            </a:r>
            <a:r>
              <a:rPr lang="en-US" sz="1800" dirty="0" err="1">
                <a:latin typeface="Courier" pitchFamily="2" charset="0"/>
              </a:rPr>
              <a:t>makeOneGetRequest</a:t>
            </a:r>
            <a:r>
              <a:rPr lang="en-US" sz="1800" dirty="0">
                <a:latin typeface="Courier" pitchFamily="2" charset="0"/>
              </a:rPr>
              <a:t>();</a:t>
            </a:r>
            <a:br>
              <a:rPr lang="en-US" sz="1800" dirty="0">
                <a:latin typeface="Courier" pitchFamily="2" charset="0"/>
              </a:rPr>
            </a:br>
            <a:r>
              <a:rPr lang="en-US" sz="1800" dirty="0">
                <a:latin typeface="Courier" pitchFamily="2" charset="0"/>
              </a:rPr>
              <a:t>7.  </a:t>
            </a:r>
            <a:r>
              <a:rPr lang="en-US" sz="1800" b="1" i="1" dirty="0" err="1">
                <a:solidFill>
                  <a:srgbClr val="660E7A"/>
                </a:solidFill>
                <a:latin typeface="Courier" pitchFamily="2" charset="0"/>
              </a:rPr>
              <a:t>console</a:t>
            </a:r>
            <a:r>
              <a:rPr lang="en-US" sz="1800" dirty="0" err="1">
                <a:latin typeface="Courier" pitchFamily="2" charset="0"/>
              </a:rPr>
              <a:t>.</a:t>
            </a:r>
            <a:r>
              <a:rPr lang="en-US" sz="1800" dirty="0" err="1">
                <a:solidFill>
                  <a:srgbClr val="7A7A43"/>
                </a:solidFill>
                <a:latin typeface="Courier" pitchFamily="2" charset="0"/>
              </a:rPr>
              <a:t>log</a:t>
            </a:r>
            <a:r>
              <a:rPr lang="en-US" sz="1800" dirty="0">
                <a:latin typeface="Courier" pitchFamily="2" charset="0"/>
              </a:rPr>
              <a:t>(</a:t>
            </a:r>
            <a:r>
              <a:rPr lang="en-US" sz="1800" b="1" dirty="0">
                <a:solidFill>
                  <a:srgbClr val="008000"/>
                </a:solidFill>
                <a:latin typeface="Courier" pitchFamily="2" charset="0"/>
              </a:rPr>
              <a:t>'All done!'</a:t>
            </a:r>
            <a:r>
              <a:rPr lang="en-US" sz="1800" dirty="0">
                <a:latin typeface="Courier" pitchFamily="2" charset="0"/>
              </a:rPr>
              <a:t>);</a:t>
            </a:r>
            <a:br>
              <a:rPr lang="en-US" sz="1800" dirty="0">
                <a:latin typeface="Courier" pitchFamily="2" charset="0"/>
              </a:rPr>
            </a:br>
            <a:r>
              <a:rPr lang="en-US" sz="1800" dirty="0">
                <a:latin typeface="Courier" pitchFamily="2" charset="0"/>
              </a:rPr>
              <a:t>}</a:t>
            </a:r>
            <a:br>
              <a:rPr lang="en-US" sz="1800" dirty="0">
                <a:latin typeface="Courier" pitchFamily="2" charset="0"/>
              </a:rPr>
            </a:br>
            <a:r>
              <a:rPr lang="en-US" sz="1800" dirty="0" err="1">
                <a:latin typeface="Courier" pitchFamily="2" charset="0"/>
              </a:rPr>
              <a:t>makeThreeSerialRequests</a:t>
            </a:r>
            <a:r>
              <a:rPr lang="en-US" sz="1800" dirty="0">
                <a:latin typeface="Courier" pitchFamily="2" charset="0"/>
              </a:rPr>
              <a:t>();</a:t>
            </a:r>
          </a:p>
        </p:txBody>
      </p:sp>
      <p:sp>
        <p:nvSpPr>
          <p:cNvPr id="9" name="TextBox 8">
            <a:extLst>
              <a:ext uri="{FF2B5EF4-FFF2-40B4-BE49-F238E27FC236}">
                <a16:creationId xmlns:a16="http://schemas.microsoft.com/office/drawing/2014/main" id="{59205B7A-877D-3946-81A8-3BB73A15E5FF}"/>
              </a:ext>
            </a:extLst>
          </p:cNvPr>
          <p:cNvSpPr txBox="1"/>
          <p:nvPr/>
        </p:nvSpPr>
        <p:spPr>
          <a:xfrm>
            <a:off x="6562726" y="2151727"/>
            <a:ext cx="5629274" cy="2862322"/>
          </a:xfrm>
          <a:prstGeom prst="rect">
            <a:avLst/>
          </a:prstGeom>
          <a:noFill/>
          <a:ln w="12700" cap="flat">
            <a:solidFill>
              <a:schemeClr val="tx2">
                <a:lumMod val="50000"/>
              </a:schemeClr>
            </a:solid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1800" b="1" i="1" dirty="0" err="1">
                <a:solidFill>
                  <a:srgbClr val="660E7A"/>
                </a:solidFill>
                <a:effectLst/>
                <a:latin typeface="Courier" pitchFamily="2" charset="0"/>
              </a:rPr>
              <a:t>console</a:t>
            </a:r>
            <a:r>
              <a:rPr lang="en-US" sz="1800" dirty="0" err="1">
                <a:latin typeface="Courier" pitchFamily="2" charset="0"/>
              </a:rPr>
              <a:t>.</a:t>
            </a:r>
            <a:r>
              <a:rPr lang="en-US" sz="1800" dirty="0" err="1">
                <a:solidFill>
                  <a:srgbClr val="7A7A43"/>
                </a:solidFill>
                <a:effectLst/>
                <a:latin typeface="Courier" pitchFamily="2" charset="0"/>
              </a:rPr>
              <a:t>log</a:t>
            </a:r>
            <a:r>
              <a:rPr lang="en-US" sz="1800" dirty="0">
                <a:latin typeface="Courier" pitchFamily="2" charset="0"/>
              </a:rPr>
              <a:t>(</a:t>
            </a:r>
            <a:r>
              <a:rPr lang="en-US" sz="1800" b="1" dirty="0">
                <a:solidFill>
                  <a:srgbClr val="008000"/>
                </a:solidFill>
                <a:effectLst/>
                <a:latin typeface="Courier" pitchFamily="2" charset="0"/>
              </a:rPr>
              <a:t>'Making first request'</a:t>
            </a:r>
            <a:r>
              <a:rPr lang="en-US" sz="1800" dirty="0">
                <a:latin typeface="Courier" pitchFamily="2" charset="0"/>
              </a:rPr>
              <a:t>);</a:t>
            </a:r>
            <a:br>
              <a:rPr lang="en-US" sz="1800" dirty="0">
                <a:latin typeface="Courier" pitchFamily="2" charset="0"/>
              </a:rPr>
            </a:br>
            <a:r>
              <a:rPr lang="en-US" sz="1800" dirty="0" err="1">
                <a:latin typeface="Courier" pitchFamily="2" charset="0"/>
              </a:rPr>
              <a:t>makeOneGetRequest</a:t>
            </a:r>
            <a:r>
              <a:rPr lang="en-US" sz="1800" dirty="0">
                <a:latin typeface="Courier" pitchFamily="2" charset="0"/>
              </a:rPr>
              <a:t>().</a:t>
            </a:r>
            <a:r>
              <a:rPr lang="en-US" sz="1800" dirty="0">
                <a:solidFill>
                  <a:srgbClr val="7A7A43"/>
                </a:solidFill>
                <a:effectLst/>
                <a:highlight>
                  <a:srgbClr val="FFFF00"/>
                </a:highlight>
                <a:latin typeface="Courier" pitchFamily="2" charset="0"/>
              </a:rPr>
              <a:t>then</a:t>
            </a:r>
            <a:r>
              <a:rPr lang="en-US" sz="1800" dirty="0">
                <a:latin typeface="Courier" pitchFamily="2" charset="0"/>
              </a:rPr>
              <a:t>( () =&gt;{</a:t>
            </a:r>
            <a:br>
              <a:rPr lang="en-US" sz="1800" dirty="0">
                <a:latin typeface="Courier" pitchFamily="2" charset="0"/>
              </a:rPr>
            </a:br>
            <a:r>
              <a:rPr lang="en-US" sz="1800" dirty="0">
                <a:latin typeface="Courier" pitchFamily="2" charset="0"/>
              </a:rPr>
              <a:t>  </a:t>
            </a:r>
            <a:r>
              <a:rPr lang="en-US" sz="1800" b="1" i="1" dirty="0" err="1">
                <a:solidFill>
                  <a:srgbClr val="660E7A"/>
                </a:solidFill>
                <a:effectLst/>
                <a:latin typeface="Courier" pitchFamily="2" charset="0"/>
              </a:rPr>
              <a:t>console</a:t>
            </a:r>
            <a:r>
              <a:rPr lang="en-US" sz="1800" dirty="0" err="1">
                <a:latin typeface="Courier" pitchFamily="2" charset="0"/>
              </a:rPr>
              <a:t>.</a:t>
            </a:r>
            <a:r>
              <a:rPr lang="en-US" sz="1800" dirty="0" err="1">
                <a:solidFill>
                  <a:srgbClr val="7A7A43"/>
                </a:solidFill>
                <a:effectLst/>
                <a:latin typeface="Courier" pitchFamily="2" charset="0"/>
              </a:rPr>
              <a:t>log</a:t>
            </a:r>
            <a:r>
              <a:rPr lang="en-US" sz="1800" dirty="0">
                <a:latin typeface="Courier" pitchFamily="2" charset="0"/>
              </a:rPr>
              <a:t>(</a:t>
            </a:r>
            <a:r>
              <a:rPr lang="en-US" sz="1800" b="1" dirty="0">
                <a:solidFill>
                  <a:srgbClr val="008000"/>
                </a:solidFill>
                <a:effectLst/>
                <a:latin typeface="Courier" pitchFamily="2" charset="0"/>
              </a:rPr>
              <a:t>'Making second request'</a:t>
            </a:r>
            <a:r>
              <a:rPr lang="en-US" sz="1800" dirty="0">
                <a:latin typeface="Courier" pitchFamily="2" charset="0"/>
              </a:rPr>
              <a:t>);</a:t>
            </a:r>
            <a:br>
              <a:rPr lang="en-US" sz="1800" dirty="0">
                <a:latin typeface="Courier" pitchFamily="2" charset="0"/>
              </a:rPr>
            </a:br>
            <a:r>
              <a:rPr lang="en-US" sz="1800" dirty="0">
                <a:latin typeface="Courier" pitchFamily="2" charset="0"/>
              </a:rPr>
              <a:t>  </a:t>
            </a:r>
            <a:r>
              <a:rPr lang="en-US" sz="1800" b="1" dirty="0">
                <a:solidFill>
                  <a:srgbClr val="000080"/>
                </a:solidFill>
                <a:effectLst/>
                <a:latin typeface="Courier" pitchFamily="2" charset="0"/>
              </a:rPr>
              <a:t>return </a:t>
            </a:r>
            <a:r>
              <a:rPr lang="en-US" sz="1800" dirty="0" err="1">
                <a:latin typeface="Courier" pitchFamily="2" charset="0"/>
              </a:rPr>
              <a:t>makeOneGetRequest</a:t>
            </a:r>
            <a:r>
              <a:rPr lang="en-US" sz="1800" dirty="0">
                <a:latin typeface="Courier" pitchFamily="2" charset="0"/>
              </a:rPr>
              <a:t>();</a:t>
            </a:r>
            <a:br>
              <a:rPr lang="en-US" sz="1800" dirty="0">
                <a:latin typeface="Courier" pitchFamily="2" charset="0"/>
              </a:rPr>
            </a:br>
            <a:r>
              <a:rPr lang="en-US" sz="1800" dirty="0">
                <a:latin typeface="Courier" pitchFamily="2" charset="0"/>
              </a:rPr>
              <a:t>}).</a:t>
            </a:r>
            <a:r>
              <a:rPr lang="en-US" sz="1800" dirty="0">
                <a:solidFill>
                  <a:srgbClr val="7A7A43"/>
                </a:solidFill>
                <a:effectLst/>
                <a:highlight>
                  <a:srgbClr val="FFFF00"/>
                </a:highlight>
                <a:latin typeface="Courier" pitchFamily="2" charset="0"/>
              </a:rPr>
              <a:t>then</a:t>
            </a:r>
            <a:r>
              <a:rPr lang="en-US" sz="1800" dirty="0">
                <a:latin typeface="Courier" pitchFamily="2" charset="0"/>
              </a:rPr>
              <a:t>(() =&gt; {</a:t>
            </a:r>
            <a:br>
              <a:rPr lang="en-US" sz="1800" dirty="0">
                <a:latin typeface="Courier" pitchFamily="2" charset="0"/>
              </a:rPr>
            </a:br>
            <a:r>
              <a:rPr lang="en-US" sz="1800" dirty="0">
                <a:latin typeface="Courier" pitchFamily="2" charset="0"/>
              </a:rPr>
              <a:t>  </a:t>
            </a:r>
            <a:r>
              <a:rPr lang="en-US" sz="1800" b="1" i="1" dirty="0" err="1">
                <a:solidFill>
                  <a:srgbClr val="660E7A"/>
                </a:solidFill>
                <a:effectLst/>
                <a:latin typeface="Courier" pitchFamily="2" charset="0"/>
              </a:rPr>
              <a:t>console</a:t>
            </a:r>
            <a:r>
              <a:rPr lang="en-US" sz="1800" dirty="0" err="1">
                <a:latin typeface="Courier" pitchFamily="2" charset="0"/>
              </a:rPr>
              <a:t>.</a:t>
            </a:r>
            <a:r>
              <a:rPr lang="en-US" sz="1800" dirty="0" err="1">
                <a:solidFill>
                  <a:srgbClr val="7A7A43"/>
                </a:solidFill>
                <a:effectLst/>
                <a:latin typeface="Courier" pitchFamily="2" charset="0"/>
              </a:rPr>
              <a:t>log</a:t>
            </a:r>
            <a:r>
              <a:rPr lang="en-US" sz="1800" dirty="0">
                <a:latin typeface="Courier" pitchFamily="2" charset="0"/>
              </a:rPr>
              <a:t>(</a:t>
            </a:r>
            <a:r>
              <a:rPr lang="en-US" sz="1800" b="1" dirty="0">
                <a:solidFill>
                  <a:srgbClr val="008000"/>
                </a:solidFill>
                <a:effectLst/>
                <a:latin typeface="Courier" pitchFamily="2" charset="0"/>
              </a:rPr>
              <a:t>'Making third request'</a:t>
            </a:r>
            <a:r>
              <a:rPr lang="en-US" sz="1800" dirty="0">
                <a:latin typeface="Courier" pitchFamily="2" charset="0"/>
              </a:rPr>
              <a:t>);</a:t>
            </a:r>
            <a:br>
              <a:rPr lang="en-US" sz="1800" dirty="0">
                <a:latin typeface="Courier" pitchFamily="2" charset="0"/>
              </a:rPr>
            </a:br>
            <a:r>
              <a:rPr lang="en-US" sz="1800" dirty="0">
                <a:latin typeface="Courier" pitchFamily="2" charset="0"/>
              </a:rPr>
              <a:t>  </a:t>
            </a:r>
            <a:r>
              <a:rPr lang="en-US" sz="1800" b="1" dirty="0">
                <a:solidFill>
                  <a:srgbClr val="000080"/>
                </a:solidFill>
                <a:effectLst/>
                <a:latin typeface="Courier" pitchFamily="2" charset="0"/>
              </a:rPr>
              <a:t>return </a:t>
            </a:r>
            <a:r>
              <a:rPr lang="en-US" sz="1800" dirty="0" err="1">
                <a:latin typeface="Courier" pitchFamily="2" charset="0"/>
              </a:rPr>
              <a:t>makeOneGetRequest</a:t>
            </a:r>
            <a:r>
              <a:rPr lang="en-US" sz="1800" dirty="0">
                <a:latin typeface="Courier" pitchFamily="2" charset="0"/>
              </a:rPr>
              <a:t>();</a:t>
            </a:r>
            <a:br>
              <a:rPr lang="en-US" sz="1800" dirty="0">
                <a:latin typeface="Courier" pitchFamily="2" charset="0"/>
              </a:rPr>
            </a:br>
            <a:r>
              <a:rPr lang="en-US" sz="1800" dirty="0">
                <a:latin typeface="Courier" pitchFamily="2" charset="0"/>
              </a:rPr>
              <a:t>}).</a:t>
            </a:r>
            <a:r>
              <a:rPr lang="en-US" sz="1800" dirty="0">
                <a:solidFill>
                  <a:srgbClr val="7A7A43"/>
                </a:solidFill>
                <a:effectLst/>
                <a:highlight>
                  <a:srgbClr val="FFFF00"/>
                </a:highlight>
                <a:latin typeface="Courier" pitchFamily="2" charset="0"/>
              </a:rPr>
              <a:t>then</a:t>
            </a:r>
            <a:r>
              <a:rPr lang="en-US" sz="1800" dirty="0">
                <a:latin typeface="Courier" pitchFamily="2" charset="0"/>
              </a:rPr>
              <a:t>(()=&gt;{</a:t>
            </a:r>
            <a:br>
              <a:rPr lang="en-US" sz="1800" dirty="0">
                <a:latin typeface="Courier" pitchFamily="2" charset="0"/>
              </a:rPr>
            </a:br>
            <a:r>
              <a:rPr lang="en-US" sz="1800" dirty="0">
                <a:latin typeface="Courier" pitchFamily="2" charset="0"/>
              </a:rPr>
              <a:t>  </a:t>
            </a:r>
            <a:r>
              <a:rPr lang="en-US" sz="1800" b="1" i="1" dirty="0" err="1">
                <a:solidFill>
                  <a:srgbClr val="660E7A"/>
                </a:solidFill>
                <a:effectLst/>
                <a:latin typeface="Courier" pitchFamily="2" charset="0"/>
              </a:rPr>
              <a:t>console</a:t>
            </a:r>
            <a:r>
              <a:rPr lang="en-US" sz="1800" dirty="0" err="1">
                <a:latin typeface="Courier" pitchFamily="2" charset="0"/>
              </a:rPr>
              <a:t>.</a:t>
            </a:r>
            <a:r>
              <a:rPr lang="en-US" sz="1800" dirty="0" err="1">
                <a:solidFill>
                  <a:srgbClr val="7A7A43"/>
                </a:solidFill>
                <a:effectLst/>
                <a:latin typeface="Courier" pitchFamily="2" charset="0"/>
              </a:rPr>
              <a:t>log</a:t>
            </a:r>
            <a:r>
              <a:rPr lang="en-US" sz="1800" dirty="0">
                <a:latin typeface="Courier" pitchFamily="2" charset="0"/>
              </a:rPr>
              <a:t>(</a:t>
            </a:r>
            <a:r>
              <a:rPr lang="en-US" sz="1800" b="1" dirty="0">
                <a:solidFill>
                  <a:srgbClr val="008000"/>
                </a:solidFill>
                <a:effectLst/>
                <a:latin typeface="Courier" pitchFamily="2" charset="0"/>
              </a:rPr>
              <a:t>'All done!'</a:t>
            </a:r>
            <a:r>
              <a:rPr lang="en-US" sz="1800" dirty="0">
                <a:latin typeface="Courier" pitchFamily="2" charset="0"/>
              </a:rPr>
              <a:t>);</a:t>
            </a:r>
            <a:br>
              <a:rPr lang="en-US" sz="1800" dirty="0">
                <a:latin typeface="Courier" pitchFamily="2" charset="0"/>
              </a:rPr>
            </a:br>
            <a:r>
              <a:rPr lang="en-US" sz="1800" dirty="0">
                <a:latin typeface="Courier" pitchFamily="2" charset="0"/>
              </a:rPr>
              <a:t>});</a:t>
            </a:r>
          </a:p>
        </p:txBody>
      </p:sp>
      <p:sp>
        <p:nvSpPr>
          <p:cNvPr id="5" name="Arrow: Right 4">
            <a:extLst>
              <a:ext uri="{FF2B5EF4-FFF2-40B4-BE49-F238E27FC236}">
                <a16:creationId xmlns:a16="http://schemas.microsoft.com/office/drawing/2014/main" id="{D2138079-AF83-4427-60AA-1DEFDEAC13DB}"/>
              </a:ext>
            </a:extLst>
          </p:cNvPr>
          <p:cNvSpPr/>
          <p:nvPr/>
        </p:nvSpPr>
        <p:spPr>
          <a:xfrm>
            <a:off x="5422490" y="3582888"/>
            <a:ext cx="1347019" cy="582561"/>
          </a:xfrm>
          <a:prstGeom prst="rightArrow">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Tree>
    <p:extLst>
      <p:ext uri="{BB962C8B-B14F-4D97-AF65-F5344CB8AC3E}">
        <p14:creationId xmlns:p14="http://schemas.microsoft.com/office/powerpoint/2010/main" val="3348967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14E23-6B1E-6DA9-43DE-D4AB6B8047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A7287F-F13F-EB1E-780C-93A76182EF32}"/>
              </a:ext>
            </a:extLst>
          </p:cNvPr>
          <p:cNvSpPr>
            <a:spLocks noGrp="1"/>
          </p:cNvSpPr>
          <p:nvPr>
            <p:ph type="title"/>
          </p:nvPr>
        </p:nvSpPr>
        <p:spPr/>
        <p:txBody>
          <a:bodyPr/>
          <a:lstStyle/>
          <a:p>
            <a:r>
              <a:rPr lang="en-US" dirty="0" err="1"/>
              <a:t>AntiPattern</a:t>
            </a:r>
            <a:r>
              <a:rPr lang="en-US" dirty="0"/>
              <a:t>: </a:t>
            </a:r>
            <a:r>
              <a:rPr lang="en-US" dirty="0" err="1"/>
              <a:t>un</a:t>
            </a:r>
            <a:r>
              <a:rPr lang="en-US" b="1" dirty="0" err="1"/>
              <a:t>await</a:t>
            </a:r>
            <a:r>
              <a:rPr lang="en-US" dirty="0" err="1"/>
              <a:t>ed</a:t>
            </a:r>
            <a:r>
              <a:rPr lang="en-US" dirty="0"/>
              <a:t> promise</a:t>
            </a:r>
          </a:p>
        </p:txBody>
      </p:sp>
      <p:sp>
        <p:nvSpPr>
          <p:cNvPr id="3" name="Slide Number Placeholder 2">
            <a:extLst>
              <a:ext uri="{FF2B5EF4-FFF2-40B4-BE49-F238E27FC236}">
                <a16:creationId xmlns:a16="http://schemas.microsoft.com/office/drawing/2014/main" id="{4F4B96EB-0B11-E398-A048-10591D4A8A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A3B20F1-3798-4B90-66E0-29F929CC20B9}"/>
              </a:ext>
            </a:extLst>
          </p:cNvPr>
          <p:cNvSpPr txBox="1"/>
          <p:nvPr/>
        </p:nvSpPr>
        <p:spPr>
          <a:xfrm>
            <a:off x="838200" y="1713651"/>
            <a:ext cx="9921240" cy="6001643"/>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r>
              <a:rPr lang="en-US" sz="2000" b="0" dirty="0">
                <a:solidFill>
                  <a:srgbClr val="008000"/>
                </a:solidFill>
                <a:effectLst/>
                <a:latin typeface="Consolas" panose="020B0609020204030204" pitchFamily="49" charset="0"/>
              </a:rPr>
              <a:t>// </a:t>
            </a:r>
            <a:r>
              <a:rPr lang="en-US" sz="2000" b="0" dirty="0" err="1">
                <a:solidFill>
                  <a:srgbClr val="008000"/>
                </a:solidFill>
                <a:effectLst/>
                <a:latin typeface="Consolas" panose="020B0609020204030204" pitchFamily="49" charset="0"/>
              </a:rPr>
              <a:t>fakeRequest</a:t>
            </a:r>
            <a:r>
              <a:rPr lang="en-US" sz="2000" b="0" dirty="0">
                <a:solidFill>
                  <a:srgbClr val="008000"/>
                </a:solidFill>
                <a:effectLst/>
                <a:latin typeface="Consolas" panose="020B0609020204030204" pitchFamily="49" charset="0"/>
              </a:rPr>
              <a:t>(n) is an async that waits for 1 second and then </a:t>
            </a:r>
          </a:p>
          <a:p>
            <a:pPr algn="l"/>
            <a:r>
              <a:rPr lang="en-US" sz="2000" b="0" dirty="0">
                <a:solidFill>
                  <a:srgbClr val="008000"/>
                </a:solidFill>
                <a:effectLst/>
                <a:latin typeface="Consolas" panose="020B0609020204030204" pitchFamily="49" charset="0"/>
              </a:rPr>
              <a:t>// resolves with the number n+10</a:t>
            </a:r>
            <a:endParaRPr lang="en-US" sz="2000" b="0" dirty="0">
              <a:solidFill>
                <a:srgbClr val="000000"/>
              </a:solidFill>
              <a:effectLst/>
              <a:latin typeface="Consolas" panose="020B0609020204030204" pitchFamily="49" charset="0"/>
            </a:endParaRPr>
          </a:p>
          <a:p>
            <a:pPr algn="l"/>
            <a:r>
              <a:rPr lang="en-US" sz="2000" dirty="0">
                <a:solidFill>
                  <a:srgbClr val="0000FF"/>
                </a:solidFill>
                <a:latin typeface="Consolas" panose="020B0609020204030204" pitchFamily="49" charset="0"/>
              </a:rPr>
              <a:t>import </a:t>
            </a:r>
            <a:r>
              <a:rPr lang="en-US" sz="2000" b="0" dirty="0">
                <a:solidFill>
                  <a:srgbClr val="000000"/>
                </a:solidFill>
                <a:effectLst/>
                <a:latin typeface="Consolas" panose="020B0609020204030204" pitchFamily="49" charset="0"/>
              </a:rPr>
              <a:t>{ </a:t>
            </a:r>
            <a:r>
              <a:rPr lang="en-US" sz="2000" b="0" dirty="0" err="1">
                <a:solidFill>
                  <a:srgbClr val="000000"/>
                </a:solidFill>
                <a:effectLst/>
                <a:latin typeface="Consolas" panose="020B0609020204030204" pitchFamily="49" charset="0"/>
              </a:rPr>
              <a:t>fakeRequest</a:t>
            </a:r>
            <a:r>
              <a:rPr lang="en-US" sz="2000" b="0" dirty="0">
                <a:solidFill>
                  <a:srgbClr val="000000"/>
                </a:solidFill>
                <a:effectLst/>
                <a:latin typeface="Consolas" panose="020B0609020204030204" pitchFamily="49" charset="0"/>
              </a:rPr>
              <a:t> } </a:t>
            </a:r>
            <a:r>
              <a:rPr lang="en-US" sz="2000" b="0" dirty="0">
                <a:solidFill>
                  <a:srgbClr val="0000FF"/>
                </a:solidFill>
                <a:effectLst/>
                <a:latin typeface="Consolas" panose="020B0609020204030204" pitchFamily="49" charset="0"/>
              </a:rPr>
              <a:t>from</a:t>
            </a:r>
            <a:r>
              <a:rPr lang="en-US" sz="2000" b="0" dirty="0">
                <a:solidFill>
                  <a:srgbClr val="000000"/>
                </a:solidFill>
                <a:effectLst/>
                <a:latin typeface="Consolas" panose="020B0609020204030204" pitchFamily="49" charset="0"/>
              </a:rPr>
              <a:t> </a:t>
            </a:r>
            <a:r>
              <a:rPr lang="en-US" sz="2000" b="0" dirty="0">
                <a:solidFill>
                  <a:srgbClr val="A31515"/>
                </a:solidFill>
                <a:effectLst/>
                <a:latin typeface="Consolas" panose="020B0609020204030204" pitchFamily="49" charset="0"/>
              </a:rPr>
              <a:t>"./</a:t>
            </a:r>
            <a:r>
              <a:rPr lang="en-US" sz="2000" b="0" dirty="0" err="1">
                <a:solidFill>
                  <a:srgbClr val="A31515"/>
                </a:solidFill>
                <a:effectLst/>
                <a:latin typeface="Consolas" panose="020B0609020204030204" pitchFamily="49" charset="0"/>
              </a:rPr>
              <a:t>fakeRequest</a:t>
            </a:r>
            <a:r>
              <a:rPr lang="en-US" sz="2000" b="0" dirty="0">
                <a:solidFill>
                  <a:srgbClr val="A31515"/>
                </a:solidFill>
                <a:effectLst/>
                <a:latin typeface="Consolas" panose="020B0609020204030204" pitchFamily="49" charset="0"/>
              </a:rPr>
              <a:t>"</a:t>
            </a:r>
            <a:r>
              <a:rPr lang="en-US" sz="2000" b="0" dirty="0">
                <a:solidFill>
                  <a:srgbClr val="000000"/>
                </a:solidFill>
                <a:effectLst/>
                <a:latin typeface="Consolas" panose="020B0609020204030204" pitchFamily="49" charset="0"/>
              </a:rPr>
              <a:t>;</a:t>
            </a:r>
          </a:p>
          <a:p>
            <a:pPr algn="l">
              <a:buNone/>
            </a:pPr>
            <a:r>
              <a:rPr lang="en-US" sz="2000" b="0" dirty="0">
                <a:solidFill>
                  <a:srgbClr val="0000FF"/>
                </a:solidFill>
                <a:effectLst/>
                <a:latin typeface="Consolas" panose="020B0609020204030204" pitchFamily="49" charset="0"/>
              </a:rPr>
              <a:t>import</a:t>
            </a:r>
            <a:r>
              <a:rPr lang="en-US" sz="2000" b="0" dirty="0">
                <a:solidFill>
                  <a:srgbClr val="000000"/>
                </a:solidFill>
                <a:effectLst/>
                <a:latin typeface="Consolas" panose="020B0609020204030204" pitchFamily="49" charset="0"/>
              </a:rPr>
              <a:t> { </a:t>
            </a:r>
            <a:r>
              <a:rPr lang="en-US" sz="2000" b="0" dirty="0" err="1">
                <a:solidFill>
                  <a:srgbClr val="000000"/>
                </a:solidFill>
                <a:effectLst/>
                <a:latin typeface="Consolas" panose="020B0609020204030204" pitchFamily="49" charset="0"/>
              </a:rPr>
              <a:t>timeIt</a:t>
            </a:r>
            <a:r>
              <a:rPr lang="en-US" sz="2000" b="0" dirty="0">
                <a:solidFill>
                  <a:srgbClr val="000000"/>
                </a:solidFill>
                <a:effectLst/>
                <a:latin typeface="Consolas" panose="020B0609020204030204" pitchFamily="49" charset="0"/>
              </a:rPr>
              <a:t> } </a:t>
            </a:r>
            <a:r>
              <a:rPr lang="en-US" sz="2000" b="0" dirty="0">
                <a:solidFill>
                  <a:srgbClr val="0000FF"/>
                </a:solidFill>
                <a:effectLst/>
                <a:latin typeface="Consolas" panose="020B0609020204030204" pitchFamily="49" charset="0"/>
              </a:rPr>
              <a:t>from</a:t>
            </a:r>
            <a:r>
              <a:rPr lang="en-US" sz="2000" b="0" dirty="0">
                <a:solidFill>
                  <a:srgbClr val="000000"/>
                </a:solidFill>
                <a:effectLst/>
                <a:latin typeface="Consolas" panose="020B0609020204030204" pitchFamily="49" charset="0"/>
              </a:rPr>
              <a:t> </a:t>
            </a:r>
            <a:r>
              <a:rPr lang="en-US" sz="2000" b="0" dirty="0">
                <a:solidFill>
                  <a:srgbClr val="A31515"/>
                </a:solidFill>
                <a:effectLst/>
                <a:latin typeface="Consolas" panose="020B0609020204030204" pitchFamily="49" charset="0"/>
              </a:rPr>
              <a:t>"./</a:t>
            </a:r>
            <a:r>
              <a:rPr lang="en-US" sz="2000" b="0" dirty="0" err="1">
                <a:solidFill>
                  <a:srgbClr val="A31515"/>
                </a:solidFill>
                <a:effectLst/>
                <a:latin typeface="Consolas" panose="020B0609020204030204" pitchFamily="49" charset="0"/>
              </a:rPr>
              <a:t>timeIt</a:t>
            </a:r>
            <a:r>
              <a:rPr lang="en-US" sz="2000" b="0" dirty="0">
                <a:solidFill>
                  <a:srgbClr val="A31515"/>
                </a:solidFill>
                <a:effectLst/>
                <a:latin typeface="Consolas" panose="020B0609020204030204" pitchFamily="49" charset="0"/>
              </a:rPr>
              <a:t>"</a:t>
            </a:r>
            <a:r>
              <a:rPr lang="en-US" sz="2000" b="0" dirty="0">
                <a:solidFill>
                  <a:srgbClr val="000000"/>
                </a:solidFill>
                <a:effectLst/>
                <a:latin typeface="Consolas" panose="020B0609020204030204" pitchFamily="49" charset="0"/>
              </a:rPr>
              <a:t>;</a:t>
            </a:r>
          </a:p>
          <a:p>
            <a:pPr algn="l">
              <a:buNone/>
            </a:pPr>
            <a:br>
              <a:rPr lang="en-US" sz="2000" b="0" dirty="0">
                <a:solidFill>
                  <a:srgbClr val="000000"/>
                </a:solidFill>
                <a:effectLst/>
                <a:latin typeface="Consolas" panose="020B0609020204030204" pitchFamily="49" charset="0"/>
              </a:rPr>
            </a:br>
            <a:r>
              <a:rPr lang="en-US" sz="2000" b="0" dirty="0">
                <a:solidFill>
                  <a:srgbClr val="0000FF"/>
                </a:solidFill>
                <a:effectLst/>
                <a:latin typeface="Consolas" panose="020B0609020204030204" pitchFamily="49" charset="0"/>
              </a:rPr>
              <a:t>async</a:t>
            </a: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function</a:t>
            </a:r>
            <a:r>
              <a:rPr lang="en-US" sz="2000" b="0" dirty="0">
                <a:solidFill>
                  <a:srgbClr val="000000"/>
                </a:solidFill>
                <a:effectLst/>
                <a:latin typeface="Consolas" panose="020B0609020204030204" pitchFamily="49" charset="0"/>
              </a:rPr>
              <a:t> main() {</a:t>
            </a:r>
          </a:p>
          <a:p>
            <a:pPr algn="l">
              <a:buNone/>
            </a:pPr>
            <a:r>
              <a:rPr lang="en-US" sz="2000" b="0" dirty="0">
                <a:solidFill>
                  <a:srgbClr val="000000"/>
                </a:solidFill>
                <a:effectLst/>
                <a:latin typeface="Consolas" panose="020B0609020204030204" pitchFamily="49" charset="0"/>
              </a:rPr>
              <a:t>    console.log(</a:t>
            </a:r>
            <a:r>
              <a:rPr lang="en-US" sz="2000" b="0" dirty="0">
                <a:solidFill>
                  <a:srgbClr val="A31515"/>
                </a:solidFill>
                <a:effectLst/>
                <a:latin typeface="Consolas" panose="020B0609020204030204" pitchFamily="49" charset="0"/>
              </a:rPr>
              <a:t>'main started'</a:t>
            </a:r>
            <a:r>
              <a:rPr lang="en-US" sz="2000" b="0" dirty="0">
                <a:solidFill>
                  <a:srgbClr val="000000"/>
                </a:solidFill>
                <a:effectLst/>
                <a:latin typeface="Consolas" panose="020B0609020204030204" pitchFamily="49" charset="0"/>
              </a:rPr>
              <a:t>);</a:t>
            </a:r>
          </a:p>
          <a:p>
            <a:pPr algn="l">
              <a:buNone/>
            </a:pP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const</a:t>
            </a:r>
            <a:r>
              <a:rPr lang="en-US" sz="2000" b="0" dirty="0">
                <a:solidFill>
                  <a:srgbClr val="000000"/>
                </a:solidFill>
                <a:effectLst/>
                <a:latin typeface="Consolas" panose="020B0609020204030204" pitchFamily="49" charset="0"/>
              </a:rPr>
              <a:t> request = </a:t>
            </a:r>
            <a:r>
              <a:rPr lang="en-US" sz="2000" b="0" dirty="0">
                <a:solidFill>
                  <a:srgbClr val="098658"/>
                </a:solidFill>
                <a:effectLst/>
                <a:latin typeface="Consolas" panose="020B0609020204030204" pitchFamily="49" charset="0"/>
              </a:rPr>
              <a:t>32</a:t>
            </a:r>
            <a:endParaRPr lang="en-US" sz="2000" b="0" dirty="0">
              <a:solidFill>
                <a:srgbClr val="000000"/>
              </a:solidFill>
              <a:effectLst/>
              <a:latin typeface="Consolas" panose="020B0609020204030204" pitchFamily="49" charset="0"/>
            </a:endParaRPr>
          </a:p>
          <a:p>
            <a:pPr algn="l">
              <a:buNone/>
            </a:pPr>
            <a:r>
              <a:rPr lang="en-US" sz="2000" b="0" dirty="0">
                <a:solidFill>
                  <a:srgbClr val="000000"/>
                </a:solidFill>
                <a:effectLst/>
                <a:latin typeface="Consolas" panose="020B0609020204030204" pitchFamily="49" charset="0"/>
              </a:rPr>
              <a:t>    </a:t>
            </a:r>
            <a:r>
              <a:rPr lang="en-US" sz="2000" b="0" dirty="0">
                <a:solidFill>
                  <a:srgbClr val="0000FF"/>
                </a:solidFill>
                <a:effectLst/>
                <a:latin typeface="Consolas" panose="020B0609020204030204" pitchFamily="49" charset="0"/>
              </a:rPr>
              <a:t>const</a:t>
            </a:r>
            <a:r>
              <a:rPr lang="en-US" sz="2000" b="0" dirty="0">
                <a:solidFill>
                  <a:srgbClr val="000000"/>
                </a:solidFill>
                <a:effectLst/>
                <a:latin typeface="Consolas" panose="020B0609020204030204" pitchFamily="49" charset="0"/>
              </a:rPr>
              <a:t> res = </a:t>
            </a:r>
            <a:r>
              <a:rPr lang="en-US" sz="2000" b="0" dirty="0" err="1">
                <a:solidFill>
                  <a:srgbClr val="000000"/>
                </a:solidFill>
                <a:effectLst/>
                <a:latin typeface="Consolas" panose="020B0609020204030204" pitchFamily="49" charset="0"/>
              </a:rPr>
              <a:t>fakeRequest</a:t>
            </a:r>
            <a:r>
              <a:rPr lang="en-US" sz="2000" b="0" dirty="0">
                <a:solidFill>
                  <a:srgbClr val="000000"/>
                </a:solidFill>
                <a:effectLst/>
                <a:latin typeface="Consolas" panose="020B0609020204030204" pitchFamily="49" charset="0"/>
              </a:rPr>
              <a:t>(request);</a:t>
            </a:r>
          </a:p>
          <a:p>
            <a:pPr algn="l">
              <a:buNone/>
            </a:pPr>
            <a:r>
              <a:rPr lang="en-US" sz="2000" b="0" dirty="0">
                <a:solidFill>
                  <a:srgbClr val="000000"/>
                </a:solidFill>
                <a:effectLst/>
                <a:latin typeface="Consolas" panose="020B0609020204030204" pitchFamily="49" charset="0"/>
              </a:rPr>
              <a:t>    console.log(</a:t>
            </a:r>
            <a:r>
              <a:rPr lang="en-US" sz="2000" b="0" dirty="0">
                <a:solidFill>
                  <a:srgbClr val="A31515"/>
                </a:solidFill>
                <a:effectLst/>
                <a:latin typeface="Consolas" panose="020B0609020204030204" pitchFamily="49" charset="0"/>
              </a:rPr>
              <a:t>`</a:t>
            </a:r>
            <a:r>
              <a:rPr lang="en-US" sz="2000" b="0" dirty="0" err="1">
                <a:solidFill>
                  <a:srgbClr val="A31515"/>
                </a:solidFill>
                <a:effectLst/>
                <a:latin typeface="Consolas" panose="020B0609020204030204" pitchFamily="49" charset="0"/>
              </a:rPr>
              <a:t>fakeRequest</a:t>
            </a:r>
            <a:r>
              <a:rPr lang="en-US" sz="2000" b="0" dirty="0">
                <a:solidFill>
                  <a:srgbClr val="A31515"/>
                </a:solidFill>
                <a:effectLst/>
                <a:latin typeface="Consolas" panose="020B0609020204030204" pitchFamily="49" charset="0"/>
              </a:rPr>
              <a:t>(</a:t>
            </a:r>
            <a:r>
              <a:rPr lang="en-US" sz="2000" b="0" dirty="0">
                <a:solidFill>
                  <a:srgbClr val="0000FF"/>
                </a:solidFill>
                <a:effectLst/>
                <a:latin typeface="Consolas" panose="020B0609020204030204" pitchFamily="49" charset="0"/>
              </a:rPr>
              <a:t>${</a:t>
            </a:r>
            <a:r>
              <a:rPr lang="en-US" sz="2000" b="0" dirty="0">
                <a:solidFill>
                  <a:srgbClr val="000000"/>
                </a:solidFill>
                <a:effectLst/>
                <a:latin typeface="Consolas" panose="020B0609020204030204" pitchFamily="49" charset="0"/>
              </a:rPr>
              <a:t>request</a:t>
            </a:r>
            <a:r>
              <a:rPr lang="en-US" sz="2000" b="0" dirty="0">
                <a:solidFill>
                  <a:srgbClr val="0000FF"/>
                </a:solidFill>
                <a:effectLst/>
                <a:latin typeface="Consolas" panose="020B0609020204030204" pitchFamily="49" charset="0"/>
              </a:rPr>
              <a:t>}</a:t>
            </a:r>
            <a:r>
              <a:rPr lang="en-US" sz="2000" b="0" dirty="0">
                <a:solidFill>
                  <a:srgbClr val="A31515"/>
                </a:solidFill>
                <a:effectLst/>
                <a:latin typeface="Consolas" panose="020B0609020204030204" pitchFamily="49" charset="0"/>
              </a:rPr>
              <a:t>) returned: </a:t>
            </a:r>
            <a:r>
              <a:rPr lang="en-US" sz="2000" b="0" dirty="0">
                <a:solidFill>
                  <a:srgbClr val="0000FF"/>
                </a:solidFill>
                <a:effectLst/>
                <a:latin typeface="Consolas" panose="020B0609020204030204" pitchFamily="49" charset="0"/>
              </a:rPr>
              <a:t>${</a:t>
            </a:r>
            <a:r>
              <a:rPr lang="en-US" sz="2000" b="0" dirty="0">
                <a:solidFill>
                  <a:srgbClr val="000000"/>
                </a:solidFill>
                <a:effectLst/>
                <a:latin typeface="Consolas" panose="020B0609020204030204" pitchFamily="49" charset="0"/>
              </a:rPr>
              <a:t>res</a:t>
            </a:r>
            <a:r>
              <a:rPr lang="en-US" sz="2000" b="0" dirty="0">
                <a:solidFill>
                  <a:srgbClr val="0000FF"/>
                </a:solidFill>
                <a:effectLst/>
                <a:latin typeface="Consolas" panose="020B0609020204030204" pitchFamily="49" charset="0"/>
              </a:rPr>
              <a:t>}</a:t>
            </a:r>
            <a:r>
              <a:rPr lang="en-US" sz="2000" b="0" dirty="0">
                <a:solidFill>
                  <a:srgbClr val="A31515"/>
                </a:solidFill>
                <a:effectLst/>
                <a:latin typeface="Consolas" panose="020B0609020204030204" pitchFamily="49" charset="0"/>
              </a:rPr>
              <a:t>`</a:t>
            </a:r>
            <a:r>
              <a:rPr lang="en-US" sz="2000" b="0" dirty="0">
                <a:solidFill>
                  <a:srgbClr val="000000"/>
                </a:solidFill>
                <a:effectLst/>
                <a:latin typeface="Consolas" panose="020B0609020204030204" pitchFamily="49" charset="0"/>
              </a:rPr>
              <a:t>);</a:t>
            </a:r>
          </a:p>
          <a:p>
            <a:pPr algn="l">
              <a:buNone/>
            </a:pPr>
            <a:r>
              <a:rPr lang="en-US" sz="2000" b="0" dirty="0">
                <a:solidFill>
                  <a:srgbClr val="000000"/>
                </a:solidFill>
                <a:effectLst/>
                <a:latin typeface="Consolas" panose="020B0609020204030204" pitchFamily="49" charset="0"/>
              </a:rPr>
              <a:t>    console.log(</a:t>
            </a:r>
            <a:r>
              <a:rPr lang="en-US" sz="2000" b="0" dirty="0">
                <a:solidFill>
                  <a:srgbClr val="A31515"/>
                </a:solidFill>
                <a:effectLst/>
                <a:latin typeface="Consolas" panose="020B0609020204030204" pitchFamily="49" charset="0"/>
              </a:rPr>
              <a:t>'main done'</a:t>
            </a:r>
            <a:r>
              <a:rPr lang="en-US" sz="2000" b="0" dirty="0">
                <a:solidFill>
                  <a:srgbClr val="000000"/>
                </a:solidFill>
                <a:effectLst/>
                <a:latin typeface="Consolas" panose="020B0609020204030204" pitchFamily="49" charset="0"/>
              </a:rPr>
              <a:t>);</a:t>
            </a:r>
          </a:p>
          <a:p>
            <a:pPr algn="l"/>
            <a:r>
              <a:rPr lang="en-US" sz="2000" b="0" dirty="0">
                <a:solidFill>
                  <a:srgbClr val="000000"/>
                </a:solidFill>
                <a:effectLst/>
                <a:latin typeface="Consolas" panose="020B0609020204030204" pitchFamily="49" charset="0"/>
              </a:rPr>
              <a:t>}</a:t>
            </a:r>
          </a:p>
          <a:p>
            <a:pPr algn="l">
              <a:buNone/>
            </a:pPr>
            <a:br>
              <a:rPr lang="en-US" sz="2000" b="0" dirty="0">
                <a:solidFill>
                  <a:srgbClr val="000000"/>
                </a:solidFill>
                <a:effectLst/>
                <a:latin typeface="Consolas" panose="020B0609020204030204" pitchFamily="49" charset="0"/>
              </a:rPr>
            </a:br>
            <a:r>
              <a:rPr lang="en-US" sz="2000" b="0" dirty="0" err="1">
                <a:solidFill>
                  <a:srgbClr val="000000"/>
                </a:solidFill>
                <a:effectLst/>
                <a:latin typeface="Consolas" panose="020B0609020204030204" pitchFamily="49" charset="0"/>
              </a:rPr>
              <a:t>timeIt</a:t>
            </a:r>
            <a:r>
              <a:rPr lang="en-US" sz="2000" b="0" dirty="0">
                <a:solidFill>
                  <a:srgbClr val="000000"/>
                </a:solidFill>
                <a:effectLst/>
                <a:latin typeface="Consolas" panose="020B0609020204030204" pitchFamily="49" charset="0"/>
              </a:rPr>
              <a:t>(main)</a:t>
            </a:r>
          </a:p>
          <a:p>
            <a:pPr algn="l"/>
            <a:br>
              <a:rPr lang="en-US" sz="3200" b="0" dirty="0">
                <a:solidFill>
                  <a:srgbClr val="000000"/>
                </a:solidFill>
                <a:effectLst/>
                <a:latin typeface="Consolas" panose="020B0609020204030204" pitchFamily="49" charset="0"/>
              </a:rPr>
            </a:br>
            <a:br>
              <a:rPr lang="en-US" sz="3200" b="0" dirty="0">
                <a:solidFill>
                  <a:srgbClr val="000000"/>
                </a:solidFill>
                <a:effectLst/>
                <a:latin typeface="Consolas" panose="020B0609020204030204" pitchFamily="49" charset="0"/>
              </a:rPr>
            </a:br>
            <a:endParaRPr lang="en-US" sz="2000" b="0" dirty="0">
              <a:solidFill>
                <a:srgbClr val="000000"/>
              </a:solidFill>
              <a:effectLst/>
              <a:latin typeface="Consolas" panose="020B0609020204030204" pitchFamily="49" charset="0"/>
            </a:endParaRPr>
          </a:p>
          <a:p>
            <a:pPr algn="l"/>
            <a:endParaRPr lang="en-US" sz="2000" b="0" dirty="0">
              <a:solidFill>
                <a:srgbClr val="000000"/>
              </a:solidFill>
              <a:effectLst/>
              <a:latin typeface="Consolas" panose="020B0609020204030204" pitchFamily="49" charset="0"/>
            </a:endParaRPr>
          </a:p>
        </p:txBody>
      </p:sp>
      <p:sp>
        <p:nvSpPr>
          <p:cNvPr id="11" name="Rectangle: Rounded Corners 10">
            <a:extLst>
              <a:ext uri="{FF2B5EF4-FFF2-40B4-BE49-F238E27FC236}">
                <a16:creationId xmlns:a16="http://schemas.microsoft.com/office/drawing/2014/main" id="{6A6B5414-BFCC-277C-2680-A68D9807DB6C}"/>
              </a:ext>
            </a:extLst>
          </p:cNvPr>
          <p:cNvSpPr/>
          <p:nvPr/>
        </p:nvSpPr>
        <p:spPr>
          <a:xfrm>
            <a:off x="5102070" y="136525"/>
            <a:ext cx="5180920"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/Slides/</a:t>
            </a:r>
            <a:r>
              <a:rPr lang="en-US" sz="2400" dirty="0" err="1">
                <a:solidFill>
                  <a:schemeClr val="tx1"/>
                </a:solidFill>
              </a:rPr>
              <a:t>oneRequestNoAwait.ts</a:t>
            </a:r>
            <a:endParaRPr lang="en-US" sz="2400" dirty="0">
              <a:solidFill>
                <a:schemeClr val="tx1"/>
              </a:solidFill>
            </a:endParaRPr>
          </a:p>
        </p:txBody>
      </p:sp>
      <p:sp>
        <p:nvSpPr>
          <p:cNvPr id="4" name="TextBox 3">
            <a:extLst>
              <a:ext uri="{FF2B5EF4-FFF2-40B4-BE49-F238E27FC236}">
                <a16:creationId xmlns:a16="http://schemas.microsoft.com/office/drawing/2014/main" id="{66E8FBED-B605-FC27-1D00-D9868FABB613}"/>
              </a:ext>
            </a:extLst>
          </p:cNvPr>
          <p:cNvSpPr txBox="1"/>
          <p:nvPr/>
        </p:nvSpPr>
        <p:spPr>
          <a:xfrm>
            <a:off x="6096000" y="3920951"/>
            <a:ext cx="5899485" cy="2638592"/>
          </a:xfrm>
          <a:prstGeom prst="rect">
            <a:avLst/>
          </a:prstGeom>
          <a:solidFill>
            <a:schemeClr val="bg1">
              <a:alpha val="96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sz="2000" dirty="0">
                <a:solidFill>
                  <a:schemeClr val="tx1"/>
                </a:solidFill>
                <a:latin typeface="Verdana" panose="020B0604030504040204" pitchFamily="34" charset="0"/>
                <a:ea typeface="Verdana" panose="020B0604030504040204" pitchFamily="34" charset="0"/>
              </a:rPr>
              <a:t>$ node </a:t>
            </a:r>
            <a:r>
              <a:rPr lang="en-US" sz="2000" dirty="0" err="1">
                <a:solidFill>
                  <a:schemeClr val="tx1"/>
                </a:solidFill>
                <a:latin typeface="Verdana" panose="020B0604030504040204" pitchFamily="34" charset="0"/>
                <a:ea typeface="Verdana" panose="020B0604030504040204" pitchFamily="34" charset="0"/>
              </a:rPr>
              <a:t>oneRequestNoAwait.ts</a:t>
            </a:r>
            <a:r>
              <a:rPr lang="en-US" sz="2000" dirty="0">
                <a:solidFill>
                  <a:schemeClr val="tx1"/>
                </a:solidFill>
                <a:latin typeface="Verdana" panose="020B0604030504040204" pitchFamily="34" charset="0"/>
                <a:ea typeface="Verdana" panose="020B0604030504040204" pitchFamily="34" charset="0"/>
              </a:rPr>
              <a:t> </a:t>
            </a:r>
          </a:p>
          <a:p>
            <a:pPr algn="l"/>
            <a:r>
              <a:rPr lang="en-US" sz="2000" dirty="0">
                <a:solidFill>
                  <a:schemeClr val="tx1"/>
                </a:solidFill>
                <a:latin typeface="Verdana" panose="020B0604030504040204" pitchFamily="34" charset="0"/>
                <a:ea typeface="Verdana" panose="020B0604030504040204" pitchFamily="34" charset="0"/>
              </a:rPr>
              <a:t>main started</a:t>
            </a:r>
          </a:p>
          <a:p>
            <a:pPr algn="l"/>
            <a:r>
              <a:rPr lang="en-US" sz="2000" dirty="0" err="1">
                <a:solidFill>
                  <a:schemeClr val="tx1"/>
                </a:solidFill>
                <a:latin typeface="Verdana" panose="020B0604030504040204" pitchFamily="34" charset="0"/>
                <a:ea typeface="Verdana" panose="020B0604030504040204" pitchFamily="34" charset="0"/>
              </a:rPr>
              <a:t>fakeRequest</a:t>
            </a:r>
            <a:r>
              <a:rPr lang="en-US" sz="2000" dirty="0">
                <a:solidFill>
                  <a:schemeClr val="tx1"/>
                </a:solidFill>
                <a:latin typeface="Verdana" panose="020B0604030504040204" pitchFamily="34" charset="0"/>
                <a:ea typeface="Verdana" panose="020B0604030504040204" pitchFamily="34" charset="0"/>
              </a:rPr>
              <a:t> received request: 32</a:t>
            </a:r>
          </a:p>
          <a:p>
            <a:pPr algn="l"/>
            <a:r>
              <a:rPr lang="en-US" sz="2000" dirty="0" err="1">
                <a:solidFill>
                  <a:schemeClr val="tx1"/>
                </a:solidFill>
                <a:latin typeface="Verdana" panose="020B0604030504040204" pitchFamily="34" charset="0"/>
                <a:ea typeface="Verdana" panose="020B0604030504040204" pitchFamily="34" charset="0"/>
              </a:rPr>
              <a:t>fakeRequest</a:t>
            </a:r>
            <a:r>
              <a:rPr lang="en-US" sz="2000" dirty="0">
                <a:solidFill>
                  <a:schemeClr val="tx1"/>
                </a:solidFill>
                <a:latin typeface="Verdana" panose="020B0604030504040204" pitchFamily="34" charset="0"/>
                <a:ea typeface="Verdana" panose="020B0604030504040204" pitchFamily="34" charset="0"/>
              </a:rPr>
              <a:t>(32) returned: [object Promise]</a:t>
            </a:r>
          </a:p>
          <a:p>
            <a:pPr algn="l"/>
            <a:r>
              <a:rPr lang="en-US" sz="2000" dirty="0">
                <a:solidFill>
                  <a:schemeClr val="tx1"/>
                </a:solidFill>
                <a:latin typeface="Verdana" panose="020B0604030504040204" pitchFamily="34" charset="0"/>
                <a:ea typeface="Verdana" panose="020B0604030504040204" pitchFamily="34" charset="0"/>
              </a:rPr>
              <a:t>main done</a:t>
            </a:r>
          </a:p>
          <a:p>
            <a:pPr algn="l"/>
            <a:r>
              <a:rPr lang="en-US" sz="2000" dirty="0">
                <a:solidFill>
                  <a:schemeClr val="tx1"/>
                </a:solidFill>
                <a:latin typeface="Verdana" panose="020B0604030504040204" pitchFamily="34" charset="0"/>
                <a:ea typeface="Verdana" panose="020B0604030504040204" pitchFamily="34" charset="0"/>
              </a:rPr>
              <a:t>2.64 msec</a:t>
            </a:r>
          </a:p>
          <a:p>
            <a:pPr algn="l"/>
            <a:r>
              <a:rPr lang="en-US" sz="2000" dirty="0">
                <a:solidFill>
                  <a:schemeClr val="tx1"/>
                </a:solidFill>
                <a:latin typeface="Verdana" panose="020B0604030504040204" pitchFamily="34" charset="0"/>
                <a:ea typeface="Verdana" panose="020B0604030504040204" pitchFamily="34" charset="0"/>
              </a:rPr>
              <a:t>time passes....</a:t>
            </a:r>
          </a:p>
        </p:txBody>
      </p:sp>
      <p:sp>
        <p:nvSpPr>
          <p:cNvPr id="7" name="Hexagon 6">
            <a:extLst>
              <a:ext uri="{FF2B5EF4-FFF2-40B4-BE49-F238E27FC236}">
                <a16:creationId xmlns:a16="http://schemas.microsoft.com/office/drawing/2014/main" id="{82C92594-9535-2284-40FA-DD907B204E98}"/>
              </a:ext>
            </a:extLst>
          </p:cNvPr>
          <p:cNvSpPr/>
          <p:nvPr/>
        </p:nvSpPr>
        <p:spPr>
          <a:xfrm>
            <a:off x="6096000" y="1635191"/>
            <a:ext cx="4663440" cy="4058767"/>
          </a:xfrm>
          <a:prstGeom prst="hexagon">
            <a:avLst/>
          </a:prstGeom>
          <a:solidFill>
            <a:srgbClr val="FF00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bg1"/>
                </a:solidFill>
              </a:rPr>
              <a:t>Lint says:</a:t>
            </a:r>
          </a:p>
          <a:p>
            <a:r>
              <a:rPr lang="en-US" sz="9600" b="1" dirty="0">
                <a:solidFill>
                  <a:schemeClr val="bg1"/>
                </a:solidFill>
              </a:rPr>
              <a:t>STOP</a:t>
            </a:r>
          </a:p>
        </p:txBody>
      </p:sp>
    </p:spTree>
    <p:extLst>
      <p:ext uri="{BB962C8B-B14F-4D97-AF65-F5344CB8AC3E}">
        <p14:creationId xmlns:p14="http://schemas.microsoft.com/office/powerpoint/2010/main" val="3282985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1DE33-0ED1-3F24-05FB-1AD08BFF9F07}"/>
              </a:ext>
            </a:extLst>
          </p:cNvPr>
          <p:cNvSpPr>
            <a:spLocks noGrp="1"/>
          </p:cNvSpPr>
          <p:nvPr>
            <p:ph type="title"/>
          </p:nvPr>
        </p:nvSpPr>
        <p:spPr/>
        <p:txBody>
          <a:bodyPr/>
          <a:lstStyle/>
          <a:p>
            <a:r>
              <a:rPr lang="en-US" dirty="0"/>
              <a:t>Promises have priority (Micro over Macro)</a:t>
            </a:r>
          </a:p>
        </p:txBody>
      </p:sp>
      <p:sp>
        <p:nvSpPr>
          <p:cNvPr id="3" name="Slide Number Placeholder 2">
            <a:extLst>
              <a:ext uri="{FF2B5EF4-FFF2-40B4-BE49-F238E27FC236}">
                <a16:creationId xmlns:a16="http://schemas.microsoft.com/office/drawing/2014/main" id="{F2114101-1E1B-B6A5-9257-8274D453B30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EEEED4A-F825-36DE-4D0D-71F249BADA7F}"/>
              </a:ext>
            </a:extLst>
          </p:cNvPr>
          <p:cNvSpPr txBox="1"/>
          <p:nvPr/>
        </p:nvSpPr>
        <p:spPr>
          <a:xfrm>
            <a:off x="838200" y="1409188"/>
            <a:ext cx="9921240" cy="5190395"/>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l">
              <a:lnSpc>
                <a:spcPct val="113095"/>
              </a:lnSpc>
              <a:buNone/>
            </a:pPr>
            <a:r>
              <a:rPr lang="en-US" sz="1400" b="0" dirty="0">
                <a:solidFill>
                  <a:srgbClr val="0000FF"/>
                </a:solidFill>
                <a:effectLst/>
                <a:latin typeface="Consolas" panose="020B0609020204030204" pitchFamily="49" charset="0"/>
              </a:rPr>
              <a:t>async</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function</a:t>
            </a:r>
            <a:r>
              <a:rPr lang="en-US" sz="1400" b="0" dirty="0">
                <a:solidFill>
                  <a:srgbClr val="000000"/>
                </a:solidFill>
                <a:effectLst/>
                <a:latin typeface="Consolas" panose="020B0609020204030204" pitchFamily="49" charset="0"/>
              </a:rPr>
              <a:t> main(): Promise&lt;void&gt; {</a:t>
            </a:r>
          </a:p>
          <a:p>
            <a:pPr algn="l">
              <a:lnSpc>
                <a:spcPct val="113095"/>
              </a:lnSpc>
              <a:buNone/>
            </a:pPr>
            <a:r>
              <a:rPr lang="en-US" sz="1400" b="0" dirty="0">
                <a:solidFill>
                  <a:srgbClr val="000000"/>
                </a:solidFill>
                <a:effectLst/>
                <a:latin typeface="Consolas" panose="020B0609020204030204" pitchFamily="49" charset="0"/>
              </a:rPr>
              <a:t>  console.log(</a:t>
            </a:r>
            <a:r>
              <a:rPr lang="en-US" sz="1400" b="0" dirty="0">
                <a:solidFill>
                  <a:srgbClr val="A31515"/>
                </a:solidFill>
                <a:effectLst/>
                <a:latin typeface="Consolas" panose="020B0609020204030204" pitchFamily="49" charset="0"/>
              </a:rPr>
              <a:t>'main started'</a:t>
            </a:r>
            <a:r>
              <a:rPr lang="en-US" sz="1400" b="0" dirty="0">
                <a:solidFill>
                  <a:srgbClr val="000000"/>
                </a:solidFill>
                <a:effectLst/>
                <a:latin typeface="Consolas" panose="020B0609020204030204" pitchFamily="49" charset="0"/>
              </a:rPr>
              <a:t>);</a:t>
            </a:r>
          </a:p>
          <a:p>
            <a:pPr algn="l">
              <a:lnSpc>
                <a:spcPct val="113095"/>
              </a:lnSpc>
              <a:buNone/>
            </a:pP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await</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createMacrotask</a:t>
            </a:r>
            <a:r>
              <a:rPr lang="en-US" sz="1400" b="0" dirty="0">
                <a:solidFill>
                  <a:srgbClr val="000000"/>
                </a:solidFill>
                <a:effectLst/>
                <a:latin typeface="Consolas" panose="020B0609020204030204" pitchFamily="49" charset="0"/>
              </a:rPr>
              <a:t>();</a:t>
            </a:r>
          </a:p>
          <a:p>
            <a:pPr algn="l">
              <a:lnSpc>
                <a:spcPct val="113095"/>
              </a:lnSpc>
              <a:buNone/>
            </a:pPr>
            <a:r>
              <a:rPr lang="en-US" sz="1400" b="0" dirty="0">
                <a:solidFill>
                  <a:srgbClr val="000000"/>
                </a:solidFill>
                <a:effectLst/>
                <a:latin typeface="Consolas" panose="020B0609020204030204" pitchFamily="49" charset="0"/>
              </a:rPr>
              <a:t>  console.log(</a:t>
            </a:r>
            <a:r>
              <a:rPr lang="en-US" sz="1400" b="0" dirty="0">
                <a:solidFill>
                  <a:srgbClr val="A31515"/>
                </a:solidFill>
                <a:effectLst/>
                <a:latin typeface="Consolas" panose="020B0609020204030204" pitchFamily="49" charset="0"/>
              </a:rPr>
              <a:t>'executing microtask1'</a:t>
            </a:r>
            <a:r>
              <a:rPr lang="en-US" sz="1400" b="0" dirty="0">
                <a:solidFill>
                  <a:srgbClr val="000000"/>
                </a:solidFill>
                <a:effectLst/>
                <a:latin typeface="Consolas" panose="020B0609020204030204" pitchFamily="49" charset="0"/>
              </a:rPr>
              <a:t>);</a:t>
            </a:r>
          </a:p>
          <a:p>
            <a:pPr algn="l">
              <a:lnSpc>
                <a:spcPct val="113095"/>
              </a:lnSpc>
              <a:buNone/>
            </a:pPr>
            <a:r>
              <a:rPr lang="en-US" sz="1400" b="0" dirty="0">
                <a:solidFill>
                  <a:srgbClr val="000000"/>
                </a:solidFill>
                <a:effectLst/>
                <a:latin typeface="Consolas" panose="020B0609020204030204" pitchFamily="49" charset="0"/>
              </a:rPr>
              <a:t>  console.log(</a:t>
            </a:r>
            <a:r>
              <a:rPr lang="en-US" sz="1400" b="0" dirty="0">
                <a:solidFill>
                  <a:srgbClr val="A31515"/>
                </a:solidFill>
                <a:effectLst/>
                <a:latin typeface="Consolas" panose="020B0609020204030204" pitchFamily="49" charset="0"/>
              </a:rPr>
              <a:t>'executing microtask2'</a:t>
            </a:r>
            <a:r>
              <a:rPr lang="en-US" sz="1400" b="0" dirty="0">
                <a:solidFill>
                  <a:srgbClr val="000000"/>
                </a:solidFill>
                <a:effectLst/>
                <a:latin typeface="Consolas" panose="020B0609020204030204" pitchFamily="49" charset="0"/>
              </a:rPr>
              <a:t>);</a:t>
            </a:r>
          </a:p>
          <a:p>
            <a:pPr algn="l">
              <a:lnSpc>
                <a:spcPct val="113095"/>
              </a:lnSpc>
              <a:buNone/>
            </a:pPr>
            <a:r>
              <a:rPr lang="en-US" sz="1400" b="0" dirty="0">
                <a:solidFill>
                  <a:srgbClr val="000000"/>
                </a:solidFill>
                <a:effectLst/>
                <a:latin typeface="Consolas" panose="020B0609020204030204" pitchFamily="49" charset="0"/>
              </a:rPr>
              <a:t>}</a:t>
            </a:r>
            <a:br>
              <a:rPr lang="en-US" sz="1400" b="0" dirty="0">
                <a:solidFill>
                  <a:srgbClr val="000000"/>
                </a:solidFill>
                <a:effectLst/>
                <a:latin typeface="Consolas" panose="020B0609020204030204" pitchFamily="49" charset="0"/>
              </a:rPr>
            </a:br>
            <a:endParaRPr lang="en-US" sz="1400" b="0" dirty="0">
              <a:solidFill>
                <a:srgbClr val="000000"/>
              </a:solidFill>
              <a:effectLst/>
              <a:latin typeface="Consolas" panose="020B0609020204030204" pitchFamily="49" charset="0"/>
            </a:endParaRPr>
          </a:p>
          <a:p>
            <a:pPr algn="l">
              <a:lnSpc>
                <a:spcPct val="113095"/>
              </a:lnSpc>
              <a:buNone/>
            </a:pPr>
            <a:r>
              <a:rPr lang="en-US" sz="1400" b="0" dirty="0">
                <a:solidFill>
                  <a:srgbClr val="008000"/>
                </a:solidFill>
                <a:effectLst/>
                <a:latin typeface="Consolas" panose="020B0609020204030204" pitchFamily="49" charset="0"/>
              </a:rPr>
              <a:t>// creates a </a:t>
            </a:r>
            <a:r>
              <a:rPr lang="en-US" sz="1400" b="0" dirty="0" err="1">
                <a:solidFill>
                  <a:srgbClr val="008000"/>
                </a:solidFill>
                <a:effectLst/>
                <a:latin typeface="Consolas" panose="020B0609020204030204" pitchFamily="49" charset="0"/>
              </a:rPr>
              <a:t>macrotask</a:t>
            </a:r>
            <a:r>
              <a:rPr lang="en-US" sz="1400" b="0" dirty="0">
                <a:solidFill>
                  <a:srgbClr val="008000"/>
                </a:solidFill>
                <a:effectLst/>
                <a:latin typeface="Consolas" panose="020B0609020204030204" pitchFamily="49" charset="0"/>
              </a:rPr>
              <a:t>, but returns something else.</a:t>
            </a:r>
            <a:endParaRPr lang="en-US" sz="1400" b="0" dirty="0">
              <a:solidFill>
                <a:srgbClr val="000000"/>
              </a:solidFill>
              <a:effectLst/>
              <a:latin typeface="Consolas" panose="020B0609020204030204" pitchFamily="49" charset="0"/>
            </a:endParaRPr>
          </a:p>
          <a:p>
            <a:pPr algn="l">
              <a:lnSpc>
                <a:spcPct val="113095"/>
              </a:lnSpc>
              <a:buNone/>
            </a:pPr>
            <a:r>
              <a:rPr lang="en-US" sz="1400" b="0" dirty="0">
                <a:solidFill>
                  <a:srgbClr val="0000FF"/>
                </a:solidFill>
                <a:effectLst/>
                <a:latin typeface="Consolas" panose="020B0609020204030204" pitchFamily="49" charset="0"/>
              </a:rPr>
              <a:t>async</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function</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createMacrotask</a:t>
            </a:r>
            <a:r>
              <a:rPr lang="en-US" sz="1400" b="0" dirty="0">
                <a:solidFill>
                  <a:srgbClr val="000000"/>
                </a:solidFill>
                <a:effectLst/>
                <a:latin typeface="Consolas" panose="020B0609020204030204" pitchFamily="49" charset="0"/>
              </a:rPr>
              <a:t>(): Promise&lt;void&gt; {</a:t>
            </a:r>
          </a:p>
          <a:p>
            <a:pPr algn="l">
              <a:lnSpc>
                <a:spcPct val="113095"/>
              </a:lnSpc>
              <a:buNone/>
            </a:pPr>
            <a:r>
              <a:rPr lang="en-US" sz="1400" b="0" dirty="0">
                <a:solidFill>
                  <a:srgbClr val="000000"/>
                </a:solidFill>
                <a:effectLst/>
                <a:latin typeface="Consolas" panose="020B0609020204030204" pitchFamily="49" charset="0"/>
              </a:rPr>
              <a:t>  console.log(</a:t>
            </a:r>
            <a:r>
              <a:rPr lang="en-US" sz="1400" b="0" dirty="0">
                <a:solidFill>
                  <a:srgbClr val="A31515"/>
                </a:solidFill>
                <a:effectLst/>
                <a:latin typeface="Consolas" panose="020B0609020204030204" pitchFamily="49" charset="0"/>
              </a:rPr>
              <a:t>'creating </a:t>
            </a:r>
            <a:r>
              <a:rPr lang="en-US" sz="1400" b="0" dirty="0" err="1">
                <a:solidFill>
                  <a:srgbClr val="A31515"/>
                </a:solidFill>
                <a:effectLst/>
                <a:latin typeface="Consolas" panose="020B0609020204030204" pitchFamily="49" charset="0"/>
              </a:rPr>
              <a:t>macrotask</a:t>
            </a:r>
            <a:r>
              <a:rPr lang="en-US" sz="1400" b="0" dirty="0">
                <a:solidFill>
                  <a:srgbClr val="A31515"/>
                </a:solidFill>
                <a:effectLst/>
                <a:latin typeface="Consolas" panose="020B0609020204030204" pitchFamily="49" charset="0"/>
              </a:rPr>
              <a:t>'</a:t>
            </a:r>
            <a:r>
              <a:rPr lang="en-US" sz="1400" b="0" dirty="0">
                <a:solidFill>
                  <a:srgbClr val="000000"/>
                </a:solidFill>
                <a:effectLst/>
                <a:latin typeface="Consolas" panose="020B0609020204030204" pitchFamily="49" charset="0"/>
              </a:rPr>
              <a:t>);</a:t>
            </a:r>
          </a:p>
          <a:p>
            <a:pPr algn="l">
              <a:lnSpc>
                <a:spcPct val="113095"/>
              </a:lnSpc>
              <a:buNone/>
            </a:pP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const</a:t>
            </a:r>
            <a:r>
              <a:rPr lang="en-US" sz="1400" b="0" dirty="0">
                <a:solidFill>
                  <a:srgbClr val="000000"/>
                </a:solidFill>
                <a:effectLst/>
                <a:latin typeface="Consolas" panose="020B0609020204030204" pitchFamily="49" charset="0"/>
              </a:rPr>
              <a:t> _ignored = </a:t>
            </a:r>
            <a:r>
              <a:rPr lang="en-US" sz="1400" b="0" dirty="0">
                <a:solidFill>
                  <a:srgbClr val="0000FF"/>
                </a:solidFill>
                <a:effectLst/>
                <a:latin typeface="Consolas" panose="020B0609020204030204" pitchFamily="49" charset="0"/>
              </a:rPr>
              <a:t>new</a:t>
            </a:r>
            <a:r>
              <a:rPr lang="en-US" sz="1400" b="0" dirty="0">
                <a:solidFill>
                  <a:srgbClr val="000000"/>
                </a:solidFill>
                <a:effectLst/>
                <a:latin typeface="Consolas" panose="020B0609020204030204" pitchFamily="49" charset="0"/>
              </a:rPr>
              <a:t> Promise&lt;void&gt;((resolve) </a:t>
            </a:r>
            <a:r>
              <a:rPr lang="en-US" sz="1400" b="0" dirty="0">
                <a:solidFill>
                  <a:srgbClr val="0000FF"/>
                </a:solidFill>
                <a:effectLst/>
                <a:latin typeface="Consolas" panose="020B0609020204030204" pitchFamily="49" charset="0"/>
              </a:rPr>
              <a:t>=&gt;</a:t>
            </a:r>
            <a:r>
              <a:rPr lang="en-US" sz="1400" b="0" dirty="0">
                <a:solidFill>
                  <a:srgbClr val="000000"/>
                </a:solidFill>
                <a:effectLst/>
                <a:latin typeface="Consolas" panose="020B0609020204030204" pitchFamily="49" charset="0"/>
              </a:rPr>
              <a:t> {</a:t>
            </a:r>
          </a:p>
          <a:p>
            <a:pPr algn="l">
              <a:lnSpc>
                <a:spcPct val="113095"/>
              </a:lnSpc>
              <a:buNone/>
            </a:pP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setTimeout</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=&gt;</a:t>
            </a:r>
            <a:r>
              <a:rPr lang="en-US" sz="1400" b="0" dirty="0">
                <a:solidFill>
                  <a:srgbClr val="000000"/>
                </a:solidFill>
                <a:effectLst/>
                <a:latin typeface="Consolas" panose="020B0609020204030204" pitchFamily="49" charset="0"/>
              </a:rPr>
              <a:t> {</a:t>
            </a:r>
          </a:p>
          <a:p>
            <a:pPr algn="l">
              <a:lnSpc>
                <a:spcPct val="113095"/>
              </a:lnSpc>
              <a:buNone/>
            </a:pPr>
            <a:r>
              <a:rPr lang="en-US" sz="1400" b="0" dirty="0">
                <a:solidFill>
                  <a:srgbClr val="000000"/>
                </a:solidFill>
                <a:effectLst/>
                <a:latin typeface="Consolas" panose="020B0609020204030204" pitchFamily="49" charset="0"/>
              </a:rPr>
              <a:t>      console.log(</a:t>
            </a:r>
            <a:r>
              <a:rPr lang="en-US" sz="1400" b="0" dirty="0">
                <a:solidFill>
                  <a:srgbClr val="A31515"/>
                </a:solidFill>
                <a:effectLst/>
                <a:latin typeface="Consolas" panose="020B0609020204030204" pitchFamily="49" charset="0"/>
              </a:rPr>
              <a:t>'executing </a:t>
            </a:r>
            <a:r>
              <a:rPr lang="en-US" sz="1400" b="0" dirty="0" err="1">
                <a:solidFill>
                  <a:srgbClr val="A31515"/>
                </a:solidFill>
                <a:effectLst/>
                <a:latin typeface="Consolas" panose="020B0609020204030204" pitchFamily="49" charset="0"/>
              </a:rPr>
              <a:t>macrotask</a:t>
            </a:r>
            <a:r>
              <a:rPr lang="en-US" sz="1400" b="0" dirty="0">
                <a:solidFill>
                  <a:srgbClr val="A31515"/>
                </a:solidFill>
                <a:effectLst/>
                <a:latin typeface="Consolas" panose="020B0609020204030204" pitchFamily="49" charset="0"/>
              </a:rPr>
              <a:t>'</a:t>
            </a:r>
            <a:r>
              <a:rPr lang="en-US" sz="1400" b="0" dirty="0">
                <a:solidFill>
                  <a:srgbClr val="000000"/>
                </a:solidFill>
                <a:effectLst/>
                <a:latin typeface="Consolas" panose="020B0609020204030204" pitchFamily="49" charset="0"/>
              </a:rPr>
              <a:t>);</a:t>
            </a:r>
          </a:p>
          <a:p>
            <a:pPr algn="l">
              <a:lnSpc>
                <a:spcPct val="113095"/>
              </a:lnSpc>
              <a:buNone/>
            </a:pPr>
            <a:r>
              <a:rPr lang="en-US" sz="1400" b="0" dirty="0">
                <a:solidFill>
                  <a:srgbClr val="000000"/>
                </a:solidFill>
                <a:effectLst/>
                <a:latin typeface="Consolas" panose="020B0609020204030204" pitchFamily="49" charset="0"/>
              </a:rPr>
              <a:t>      resolve();</a:t>
            </a:r>
          </a:p>
          <a:p>
            <a:pPr algn="l">
              <a:lnSpc>
                <a:spcPct val="113095"/>
              </a:lnSpc>
              <a:buNone/>
            </a:pPr>
            <a:r>
              <a:rPr lang="en-US" sz="1400" b="0" dirty="0">
                <a:solidFill>
                  <a:srgbClr val="000000"/>
                </a:solidFill>
                <a:effectLst/>
                <a:latin typeface="Consolas" panose="020B0609020204030204" pitchFamily="49" charset="0"/>
              </a:rPr>
              <a:t>    }, </a:t>
            </a:r>
            <a:r>
              <a:rPr lang="en-US" sz="1400" b="0" dirty="0">
                <a:solidFill>
                  <a:srgbClr val="098658"/>
                </a:solidFill>
                <a:effectLst/>
                <a:latin typeface="Consolas" panose="020B0609020204030204" pitchFamily="49" charset="0"/>
              </a:rPr>
              <a:t>0</a:t>
            </a:r>
            <a:r>
              <a:rPr lang="en-US" sz="1400" b="0" dirty="0">
                <a:solidFill>
                  <a:srgbClr val="000000"/>
                </a:solidFill>
                <a:effectLst/>
                <a:latin typeface="Consolas" panose="020B0609020204030204" pitchFamily="49" charset="0"/>
              </a:rPr>
              <a:t>);</a:t>
            </a:r>
          </a:p>
          <a:p>
            <a:pPr algn="l">
              <a:lnSpc>
                <a:spcPct val="113095"/>
              </a:lnSpc>
              <a:buNone/>
            </a:pPr>
            <a:r>
              <a:rPr lang="en-US" sz="1400" b="0" dirty="0">
                <a:solidFill>
                  <a:srgbClr val="000000"/>
                </a:solidFill>
                <a:effectLst/>
                <a:latin typeface="Consolas" panose="020B0609020204030204" pitchFamily="49" charset="0"/>
              </a:rPr>
              <a:t>  });</a:t>
            </a:r>
          </a:p>
          <a:p>
            <a:pPr algn="l">
              <a:lnSpc>
                <a:spcPct val="113095"/>
              </a:lnSpc>
              <a:buNone/>
            </a:pPr>
            <a:r>
              <a:rPr lang="en-US" sz="1400" b="0" dirty="0">
                <a:solidFill>
                  <a:srgbClr val="000000"/>
                </a:solidFill>
                <a:effectLst/>
                <a:latin typeface="Consolas" panose="020B0609020204030204" pitchFamily="49" charset="0"/>
              </a:rPr>
              <a:t>  </a:t>
            </a:r>
            <a:r>
              <a:rPr lang="en-US" sz="1400" b="0" dirty="0">
                <a:solidFill>
                  <a:srgbClr val="008000"/>
                </a:solidFill>
                <a:effectLst/>
                <a:latin typeface="Consolas" panose="020B0609020204030204" pitchFamily="49" charset="0"/>
              </a:rPr>
              <a:t>// return a promise that immediately resolves.</a:t>
            </a:r>
            <a:endParaRPr lang="en-US" sz="1400" b="0" dirty="0">
              <a:solidFill>
                <a:srgbClr val="000000"/>
              </a:solidFill>
              <a:effectLst/>
              <a:latin typeface="Consolas" panose="020B0609020204030204" pitchFamily="49" charset="0"/>
            </a:endParaRPr>
          </a:p>
          <a:p>
            <a:pPr algn="l">
              <a:lnSpc>
                <a:spcPct val="113095"/>
              </a:lnSpc>
              <a:buNone/>
            </a:pP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return</a:t>
            </a:r>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Promise.resolve</a:t>
            </a:r>
            <a:r>
              <a:rPr lang="en-US" sz="1400" b="0" dirty="0">
                <a:solidFill>
                  <a:srgbClr val="000000"/>
                </a:solidFill>
                <a:effectLst/>
                <a:latin typeface="Consolas" panose="020B0609020204030204" pitchFamily="49" charset="0"/>
              </a:rPr>
              <a:t>();</a:t>
            </a:r>
          </a:p>
          <a:p>
            <a:pPr algn="l">
              <a:lnSpc>
                <a:spcPct val="113095"/>
              </a:lnSpc>
              <a:buNone/>
            </a:pPr>
            <a:r>
              <a:rPr lang="en-US" sz="1400" b="0" dirty="0">
                <a:solidFill>
                  <a:srgbClr val="000000"/>
                </a:solidFill>
                <a:effectLst/>
                <a:latin typeface="Consolas" panose="020B0609020204030204" pitchFamily="49" charset="0"/>
              </a:rPr>
              <a:t>}</a:t>
            </a:r>
          </a:p>
          <a:p>
            <a:pPr algn="l">
              <a:lnSpc>
                <a:spcPct val="113095"/>
              </a:lnSpc>
              <a:buNone/>
            </a:pPr>
            <a:endParaRPr lang="en-US" sz="1400" b="0" dirty="0">
              <a:solidFill>
                <a:srgbClr val="000000"/>
              </a:solidFill>
              <a:effectLst/>
              <a:latin typeface="Consolas" panose="020B0609020204030204" pitchFamily="49" charset="0"/>
            </a:endParaRPr>
          </a:p>
          <a:p>
            <a:pPr algn="l">
              <a:lnSpc>
                <a:spcPct val="113095"/>
              </a:lnSpc>
              <a:buNone/>
            </a:pPr>
            <a:r>
              <a:rPr lang="en-US" sz="1400" b="0" dirty="0">
                <a:solidFill>
                  <a:srgbClr val="0000FF"/>
                </a:solidFill>
                <a:effectLst/>
                <a:latin typeface="Consolas" panose="020B0609020204030204" pitchFamily="49" charset="0"/>
              </a:rPr>
              <a:t>await</a:t>
            </a:r>
            <a:r>
              <a:rPr lang="en-US" sz="1400" b="0" dirty="0">
                <a:solidFill>
                  <a:srgbClr val="000000"/>
                </a:solidFill>
                <a:effectLst/>
                <a:latin typeface="Consolas" panose="020B0609020204030204" pitchFamily="49" charset="0"/>
              </a:rPr>
              <a:t> main();</a:t>
            </a:r>
          </a:p>
        </p:txBody>
      </p:sp>
      <p:sp>
        <p:nvSpPr>
          <p:cNvPr id="11" name="Rectangle: Rounded Corners 10">
            <a:extLst>
              <a:ext uri="{FF2B5EF4-FFF2-40B4-BE49-F238E27FC236}">
                <a16:creationId xmlns:a16="http://schemas.microsoft.com/office/drawing/2014/main" id="{3A1A2B3D-50BE-3B83-D716-F6FF92A3781B}"/>
              </a:ext>
            </a:extLst>
          </p:cNvPr>
          <p:cNvSpPr/>
          <p:nvPr/>
        </p:nvSpPr>
        <p:spPr>
          <a:xfrm>
            <a:off x="6312028" y="118044"/>
            <a:ext cx="5180920" cy="601981"/>
          </a:xfrm>
          <a:prstGeom prst="roundRect">
            <a:avLst/>
          </a:prstGeom>
          <a:solidFill>
            <a:schemeClr val="accent6">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src</a:t>
            </a:r>
            <a:r>
              <a:rPr lang="en-US" sz="2400" dirty="0">
                <a:solidFill>
                  <a:schemeClr val="tx1"/>
                </a:solidFill>
              </a:rPr>
              <a:t>/Slides/</a:t>
            </a:r>
            <a:r>
              <a:rPr lang="en-US" sz="2400" dirty="0" err="1">
                <a:solidFill>
                  <a:schemeClr val="tx1"/>
                </a:solidFill>
              </a:rPr>
              <a:t>microOverMacro.ts</a:t>
            </a:r>
            <a:endParaRPr lang="en-US" sz="2400" dirty="0">
              <a:solidFill>
                <a:schemeClr val="tx1"/>
              </a:solidFill>
            </a:endParaRPr>
          </a:p>
        </p:txBody>
      </p:sp>
      <p:sp>
        <p:nvSpPr>
          <p:cNvPr id="4" name="TextBox 3">
            <a:extLst>
              <a:ext uri="{FF2B5EF4-FFF2-40B4-BE49-F238E27FC236}">
                <a16:creationId xmlns:a16="http://schemas.microsoft.com/office/drawing/2014/main" id="{0A9DC6B3-C52B-0E35-E5BE-5239B6039A57}"/>
              </a:ext>
            </a:extLst>
          </p:cNvPr>
          <p:cNvSpPr txBox="1"/>
          <p:nvPr/>
        </p:nvSpPr>
        <p:spPr>
          <a:xfrm>
            <a:off x="7234475" y="4628324"/>
            <a:ext cx="4745491" cy="1971259"/>
          </a:xfrm>
          <a:prstGeom prst="rect">
            <a:avLst/>
          </a:prstGeom>
          <a:solidFill>
            <a:schemeClr val="bg1">
              <a:alpha val="96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sz="2000" dirty="0">
                <a:solidFill>
                  <a:schemeClr val="tx1"/>
                </a:solidFill>
                <a:latin typeface="Verdana" panose="020B0604030504040204" pitchFamily="34" charset="0"/>
                <a:ea typeface="Verdana" panose="020B0604030504040204" pitchFamily="34" charset="0"/>
              </a:rPr>
              <a:t>$ node </a:t>
            </a:r>
            <a:r>
              <a:rPr lang="en-US" sz="2000" dirty="0" err="1">
                <a:solidFill>
                  <a:schemeClr val="tx1"/>
                </a:solidFill>
                <a:latin typeface="Verdana" panose="020B0604030504040204" pitchFamily="34" charset="0"/>
                <a:ea typeface="Verdana" panose="020B0604030504040204" pitchFamily="34" charset="0"/>
              </a:rPr>
              <a:t>microOverMacro.ts</a:t>
            </a:r>
            <a:r>
              <a:rPr lang="en-US" sz="2000" dirty="0">
                <a:solidFill>
                  <a:schemeClr val="tx1"/>
                </a:solidFill>
                <a:latin typeface="Verdana" panose="020B0604030504040204" pitchFamily="34" charset="0"/>
                <a:ea typeface="Verdana" panose="020B0604030504040204" pitchFamily="34" charset="0"/>
              </a:rPr>
              <a:t> </a:t>
            </a:r>
          </a:p>
          <a:p>
            <a:pPr algn="l"/>
            <a:r>
              <a:rPr lang="en-US" sz="2000" dirty="0">
                <a:solidFill>
                  <a:schemeClr val="tx1"/>
                </a:solidFill>
                <a:latin typeface="Verdana" panose="020B0604030504040204" pitchFamily="34" charset="0"/>
                <a:ea typeface="Verdana" panose="020B0604030504040204" pitchFamily="34" charset="0"/>
              </a:rPr>
              <a:t>main started</a:t>
            </a:r>
          </a:p>
          <a:p>
            <a:pPr algn="l"/>
            <a:r>
              <a:rPr lang="en-US" sz="2000" dirty="0">
                <a:solidFill>
                  <a:schemeClr val="tx1"/>
                </a:solidFill>
                <a:latin typeface="Verdana" panose="020B0604030504040204" pitchFamily="34" charset="0"/>
                <a:ea typeface="Verdana" panose="020B0604030504040204" pitchFamily="34" charset="0"/>
              </a:rPr>
              <a:t>creating </a:t>
            </a:r>
            <a:r>
              <a:rPr lang="en-US" sz="2000" dirty="0" err="1">
                <a:solidFill>
                  <a:schemeClr val="tx1"/>
                </a:solidFill>
                <a:latin typeface="Verdana" panose="020B0604030504040204" pitchFamily="34" charset="0"/>
                <a:ea typeface="Verdana" panose="020B0604030504040204" pitchFamily="34" charset="0"/>
              </a:rPr>
              <a:t>macrotask</a:t>
            </a:r>
            <a:endParaRPr lang="en-US" sz="2000" dirty="0">
              <a:solidFill>
                <a:schemeClr val="tx1"/>
              </a:solidFill>
              <a:latin typeface="Verdana" panose="020B0604030504040204" pitchFamily="34" charset="0"/>
              <a:ea typeface="Verdana" panose="020B0604030504040204" pitchFamily="34" charset="0"/>
            </a:endParaRPr>
          </a:p>
          <a:p>
            <a:pPr algn="l"/>
            <a:r>
              <a:rPr lang="en-US" sz="2000" dirty="0">
                <a:solidFill>
                  <a:schemeClr val="tx1"/>
                </a:solidFill>
                <a:latin typeface="Verdana" panose="020B0604030504040204" pitchFamily="34" charset="0"/>
                <a:ea typeface="Verdana" panose="020B0604030504040204" pitchFamily="34" charset="0"/>
              </a:rPr>
              <a:t>executing microtask1</a:t>
            </a:r>
          </a:p>
          <a:p>
            <a:pPr algn="l"/>
            <a:r>
              <a:rPr lang="en-US" sz="2000" dirty="0">
                <a:solidFill>
                  <a:schemeClr val="tx1"/>
                </a:solidFill>
                <a:latin typeface="Verdana" panose="020B0604030504040204" pitchFamily="34" charset="0"/>
                <a:ea typeface="Verdana" panose="020B0604030504040204" pitchFamily="34" charset="0"/>
              </a:rPr>
              <a:t>executing microtask2</a:t>
            </a:r>
          </a:p>
          <a:p>
            <a:pPr algn="l"/>
            <a:r>
              <a:rPr lang="en-US" sz="2000" dirty="0">
                <a:solidFill>
                  <a:schemeClr val="tx1"/>
                </a:solidFill>
                <a:latin typeface="Verdana" panose="020B0604030504040204" pitchFamily="34" charset="0"/>
                <a:ea typeface="Verdana" panose="020B0604030504040204" pitchFamily="34" charset="0"/>
              </a:rPr>
              <a:t>executing </a:t>
            </a:r>
            <a:r>
              <a:rPr lang="en-US" sz="2000" dirty="0" err="1">
                <a:solidFill>
                  <a:schemeClr val="tx1"/>
                </a:solidFill>
                <a:latin typeface="Verdana" panose="020B0604030504040204" pitchFamily="34" charset="0"/>
                <a:ea typeface="Verdana" panose="020B0604030504040204" pitchFamily="34" charset="0"/>
              </a:rPr>
              <a:t>macrotask</a:t>
            </a:r>
            <a:endParaRPr lang="en-US" sz="2000" dirty="0">
              <a:solidFill>
                <a:schemeClr val="tx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00820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allAtOnce" animBg="1"/>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5" name="More Properties of Good Handlers"/>
          <p:cNvSpPr txBox="1">
            <a:spLocks noGrp="1"/>
          </p:cNvSpPr>
          <p:nvPr>
            <p:ph type="title"/>
          </p:nvPr>
        </p:nvSpPr>
        <p:spPr>
          <a:prstGeom prst="rect">
            <a:avLst/>
          </a:prstGeom>
        </p:spPr>
        <p:txBody>
          <a:bodyPr/>
          <a:lstStyle/>
          <a:p>
            <a:r>
              <a:rPr lang="en-US" dirty="0"/>
              <a:t>Review of Rules for Writing Asynchronous Code</a:t>
            </a:r>
            <a:endParaRPr dirty="0"/>
          </a:p>
        </p:txBody>
      </p:sp>
      <p:sp>
        <p:nvSpPr>
          <p:cNvPr id="517" name="Remember that event events are processed in the order they are received…"/>
          <p:cNvSpPr txBox="1">
            <a:spLocks noGrp="1"/>
          </p:cNvSpPr>
          <p:nvPr>
            <p:ph idx="1"/>
          </p:nvPr>
        </p:nvSpPr>
        <p:spPr>
          <a:xfrm>
            <a:off x="838200" y="1500160"/>
            <a:ext cx="10363200" cy="4351338"/>
          </a:xfrm>
          <a:prstGeom prst="rect">
            <a:avLst/>
          </a:prstGeom>
        </p:spPr>
        <p:txBody>
          <a:bodyPr>
            <a:normAutofit lnSpcReduction="10000"/>
          </a:bodyPr>
          <a:lstStyle/>
          <a:p>
            <a:r>
              <a:rPr lang="en-US" b="1" dirty="0"/>
              <a:t>Await</a:t>
            </a:r>
            <a:r>
              <a:rPr lang="en-US" dirty="0"/>
              <a:t> async procedures only from other async functions or from the top level.</a:t>
            </a:r>
          </a:p>
          <a:p>
            <a:r>
              <a:rPr lang="en-US" dirty="0"/>
              <a:t>You can’t return a value from a promise to an ordinary procedure.</a:t>
            </a:r>
          </a:p>
          <a:p>
            <a:pPr lvl="1"/>
            <a:r>
              <a:rPr lang="en-US" dirty="0"/>
              <a:t>You can only send the value to another promise that is awaiting it.</a:t>
            </a:r>
          </a:p>
          <a:p>
            <a:r>
              <a:rPr lang="en-US" dirty="0"/>
              <a:t>Break up any long-running computation into </a:t>
            </a:r>
            <a:r>
              <a:rPr lang="en-US" b="1" dirty="0"/>
              <a:t>async/await</a:t>
            </a:r>
            <a:r>
              <a:rPr lang="en-US" dirty="0"/>
              <a:t> segments so other processes will have a chance to run.</a:t>
            </a:r>
          </a:p>
          <a:p>
            <a:r>
              <a:rPr lang="en-US" dirty="0"/>
              <a:t>Leverage concurrency when possible</a:t>
            </a:r>
          </a:p>
          <a:p>
            <a:pPr lvl="1"/>
            <a:r>
              <a:rPr lang="en-US" dirty="0"/>
              <a:t>Use </a:t>
            </a:r>
            <a:r>
              <a:rPr lang="en-US" b="1" dirty="0" err="1"/>
              <a:t>promise.all</a:t>
            </a:r>
            <a:r>
              <a:rPr lang="en-US" b="1" dirty="0"/>
              <a:t> </a:t>
            </a:r>
            <a:r>
              <a:rPr lang="en-US" dirty="0"/>
              <a:t>if you need to wait for multiple promises to return (or </a:t>
            </a:r>
            <a:r>
              <a:rPr lang="en-US" b="1" dirty="0" err="1"/>
              <a:t>Promise.allSettled</a:t>
            </a:r>
            <a:r>
              <a:rPr lang="en-US" dirty="0"/>
              <a:t>, if needed).</a:t>
            </a:r>
            <a:endParaRPr dirty="0"/>
          </a:p>
          <a:p>
            <a:r>
              <a:rPr lang="en-US" dirty="0"/>
              <a:t>Check for errors with </a:t>
            </a:r>
            <a:r>
              <a:rPr lang="en-US" b="1" dirty="0"/>
              <a:t>try/catch</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21F2F-6CF4-38E5-4111-58D01708C3D0}"/>
              </a:ext>
            </a:extLst>
          </p:cNvPr>
          <p:cNvSpPr>
            <a:spLocks noGrp="1"/>
          </p:cNvSpPr>
          <p:nvPr>
            <p:ph type="title"/>
          </p:nvPr>
        </p:nvSpPr>
        <p:spPr/>
        <p:txBody>
          <a:bodyPr/>
          <a:lstStyle/>
          <a:p>
            <a:r>
              <a:rPr lang="en-US" dirty="0"/>
              <a:t>Let’s put it all together</a:t>
            </a:r>
          </a:p>
        </p:txBody>
      </p:sp>
      <p:sp>
        <p:nvSpPr>
          <p:cNvPr id="4" name="Slide Number Placeholder 3">
            <a:extLst>
              <a:ext uri="{FF2B5EF4-FFF2-40B4-BE49-F238E27FC236}">
                <a16:creationId xmlns:a16="http://schemas.microsoft.com/office/drawing/2014/main" id="{04664315-99D5-1896-D0BB-CD09B954142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0" name="Content Placeholder 1">
            <a:extLst>
              <a:ext uri="{FF2B5EF4-FFF2-40B4-BE49-F238E27FC236}">
                <a16:creationId xmlns:a16="http://schemas.microsoft.com/office/drawing/2014/main" id="{C8607FDF-AE92-26C4-F259-B37D84C4E431}"/>
              </a:ext>
            </a:extLst>
          </p:cNvPr>
          <p:cNvSpPr>
            <a:spLocks noGrp="1"/>
          </p:cNvSpPr>
          <p:nvPr>
            <p:ph idx="1"/>
          </p:nvPr>
        </p:nvSpPr>
        <p:spPr>
          <a:xfrm>
            <a:off x="838200" y="1500159"/>
            <a:ext cx="3924033" cy="4769267"/>
          </a:xfrm>
        </p:spPr>
        <p:txBody>
          <a:bodyPr>
            <a:normAutofit/>
          </a:bodyPr>
          <a:lstStyle/>
          <a:p>
            <a:r>
              <a:rPr lang="en-US" dirty="0"/>
              <a:t>JS/TS has single event loop</a:t>
            </a:r>
          </a:p>
          <a:p>
            <a:r>
              <a:rPr lang="en-US" dirty="0"/>
              <a:t>We outsource most of the work to </a:t>
            </a:r>
            <a:r>
              <a:rPr lang="en-US" dirty="0" err="1"/>
              <a:t>WebAPIs</a:t>
            </a:r>
            <a:r>
              <a:rPr lang="en-US" dirty="0"/>
              <a:t> for asynchronous work</a:t>
            </a:r>
          </a:p>
          <a:p>
            <a:r>
              <a:rPr lang="en-US" dirty="0"/>
              <a:t>Upon completion, they are placed in queues. </a:t>
            </a:r>
          </a:p>
          <a:p>
            <a:r>
              <a:rPr lang="en-US" dirty="0"/>
              <a:t>Event loop picks them up from queue when call stack is empty!</a:t>
            </a:r>
          </a:p>
        </p:txBody>
      </p:sp>
      <p:pic>
        <p:nvPicPr>
          <p:cNvPr id="8" name="Picture 7" descr="The image illustrates a flow diagram showing a JavaScript runtime environment with various components like Microtask Queue, Call Stack, Event Loop, and others, depicting the execution process of tasks and callbacks.&#10;&#10;AI-generated content may be incorrect.">
            <a:extLst>
              <a:ext uri="{FF2B5EF4-FFF2-40B4-BE49-F238E27FC236}">
                <a16:creationId xmlns:a16="http://schemas.microsoft.com/office/drawing/2014/main" id="{D53FB1D8-EE11-7C17-E1FC-B340C3520825}"/>
              </a:ext>
            </a:extLst>
          </p:cNvPr>
          <p:cNvPicPr>
            <a:picLocks noChangeAspect="1"/>
          </p:cNvPicPr>
          <p:nvPr/>
        </p:nvPicPr>
        <p:blipFill>
          <a:blip r:embed="rId3"/>
          <a:stretch>
            <a:fillRect/>
          </a:stretch>
        </p:blipFill>
        <p:spPr>
          <a:xfrm>
            <a:off x="4762233" y="1500159"/>
            <a:ext cx="7075737" cy="3531231"/>
          </a:xfrm>
          <a:prstGeom prst="rect">
            <a:avLst/>
          </a:prstGeom>
        </p:spPr>
      </p:pic>
    </p:spTree>
    <p:extLst>
      <p:ext uri="{BB962C8B-B14F-4D97-AF65-F5344CB8AC3E}">
        <p14:creationId xmlns:p14="http://schemas.microsoft.com/office/powerpoint/2010/main" val="17083584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D407-5B53-49A7-9907-E801EA7FFD8E}"/>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AC300E2B-BFD0-4090-AFC5-FE82683F997F}"/>
              </a:ext>
            </a:extLst>
          </p:cNvPr>
          <p:cNvSpPr>
            <a:spLocks noGrp="1"/>
          </p:cNvSpPr>
          <p:nvPr>
            <p:ph idx="1"/>
          </p:nvPr>
        </p:nvSpPr>
        <p:spPr>
          <a:xfrm>
            <a:off x="838199" y="1500160"/>
            <a:ext cx="8434137" cy="4351338"/>
          </a:xfrm>
        </p:spPr>
        <p:txBody>
          <a:bodyPr>
            <a:normAutofit/>
          </a:bodyPr>
          <a:lstStyle/>
          <a:p>
            <a:r>
              <a:rPr lang="en-US" dirty="0"/>
              <a:t>You should now be prepared to:</a:t>
            </a:r>
          </a:p>
          <a:p>
            <a:pPr lvl="1"/>
            <a:r>
              <a:rPr lang="en-US" dirty="0"/>
              <a:t>Explain the difference between JS run-to-completion semantics and interrupt-based semantics.</a:t>
            </a:r>
          </a:p>
          <a:p>
            <a:pPr lvl="1"/>
            <a:r>
              <a:rPr lang="en-US" dirty="0"/>
              <a:t>Given a simple program using async/await, work out the possible orders in which the statements in the program will run.</a:t>
            </a:r>
          </a:p>
          <a:p>
            <a:pPr lvl="1"/>
            <a:r>
              <a:rPr lang="en-US" dirty="0"/>
              <a:t>Write simple programs that create and manage promises using async/await</a:t>
            </a:r>
          </a:p>
          <a:p>
            <a:pPr lvl="1"/>
            <a:r>
              <a:rPr lang="en-US" dirty="0"/>
              <a:t>Write simple programs to mask latency with concurrency by using non-blocking IO and </a:t>
            </a:r>
            <a:r>
              <a:rPr lang="en-US" dirty="0" err="1"/>
              <a:t>Promise.all</a:t>
            </a:r>
            <a:r>
              <a:rPr lang="en-US" dirty="0"/>
              <a:t> in TypeScript.</a:t>
            </a:r>
          </a:p>
        </p:txBody>
      </p:sp>
      <p:sp>
        <p:nvSpPr>
          <p:cNvPr id="4" name="Slide Number Placeholder 3">
            <a:extLst>
              <a:ext uri="{FF2B5EF4-FFF2-40B4-BE49-F238E27FC236}">
                <a16:creationId xmlns:a16="http://schemas.microsoft.com/office/drawing/2014/main" id="{B7BF3F82-6F96-41E0-9C15-23CE00076176}"/>
              </a:ext>
            </a:extLst>
          </p:cNvPr>
          <p:cNvSpPr>
            <a:spLocks noGrp="1"/>
          </p:cNvSpPr>
          <p:nvPr>
            <p:ph type="sldNum" sz="quarter" idx="12"/>
          </p:nvPr>
        </p:nvSpPr>
        <p:spPr/>
        <p:txBody>
          <a:bodyPr/>
          <a:lstStyle/>
          <a:p>
            <a:fld id="{20F37917-FD3A-4669-9018-DA04BCDD3D75}" type="slidenum">
              <a:rPr lang="en-US" smtClean="0"/>
              <a:t>39</a:t>
            </a:fld>
            <a:endParaRPr lang="en-US"/>
          </a:p>
        </p:txBody>
      </p:sp>
    </p:spTree>
    <p:extLst>
      <p:ext uri="{BB962C8B-B14F-4D97-AF65-F5344CB8AC3E}">
        <p14:creationId xmlns:p14="http://schemas.microsoft.com/office/powerpoint/2010/main" val="24574172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FF00"/>
        </a:solidFill>
        <a:ln>
          <a:solidFill>
            <a:srgbClr val="0070C0"/>
          </a:solidFill>
        </a:ln>
      </a:spPr>
      <a:bodyPr rtlCol="0" anchor="ctr"/>
      <a:lstStyle>
        <a:defPPr algn="l">
          <a:defRPr sz="28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arrow" w="lg" len="lg"/>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l">
          <a:defRPr sz="2000" dirty="0" smtClean="0">
            <a:solidFill>
              <a:schemeClr val="tx1"/>
            </a:solidFill>
            <a:latin typeface="Verdana" panose="020B0604030504040204" pitchFamily="34" charset="0"/>
            <a:ea typeface="Verdana" panose="020B0604030504040204" pitchFamily="34" charset="0"/>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emplate/>
  <TotalTime>34744</TotalTime>
  <Words>5670</Words>
  <Application>Microsoft Office PowerPoint</Application>
  <PresentationFormat>Widescreen</PresentationFormat>
  <Paragraphs>613</Paragraphs>
  <Slides>39</Slides>
  <Notes>35</Notes>
  <HiddenSlides>4</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Arial</vt:lpstr>
      <vt:lpstr>Calibri</vt:lpstr>
      <vt:lpstr>Consolas</vt:lpstr>
      <vt:lpstr>Courier</vt:lpstr>
      <vt:lpstr>Helvetica Neue</vt:lpstr>
      <vt:lpstr>Ink Free</vt:lpstr>
      <vt:lpstr>Verdana</vt:lpstr>
      <vt:lpstr>Wingdings</vt:lpstr>
      <vt:lpstr>Office Theme</vt:lpstr>
      <vt:lpstr>CS 4530: Fundamentals of Software Engineering  Module 08: Concurrency Patterns in Typescript</vt:lpstr>
      <vt:lpstr>Learning Goals for this Lesson</vt:lpstr>
      <vt:lpstr>Why async matters</vt:lpstr>
      <vt:lpstr>Typescript/JavaScript achieves this goal using two techniques:   1. non-blocking IO   2. cooperative multiprocessing </vt:lpstr>
      <vt:lpstr>Part 1: JS/TS in your browser has some primitives for doing non-blocking I/O</vt:lpstr>
      <vt:lpstr>Part 2: Javascript/Typescript uses cooperative multiprocessing</vt:lpstr>
      <vt:lpstr>async/await is a programming model for cooperative multiprocessing</vt:lpstr>
      <vt:lpstr>Quick Review of Promises (from M04)</vt:lpstr>
      <vt:lpstr>A promise can be in one of exactly 3 states</vt:lpstr>
      <vt:lpstr>Async functions return Promises</vt:lpstr>
      <vt:lpstr>This function returns a promise that will resolve with m.</vt:lpstr>
      <vt:lpstr>Run to Completion is a central concept</vt:lpstr>
      <vt:lpstr>This function can only be paused in certain places</vt:lpstr>
      <vt:lpstr>What happens at those pause points?</vt:lpstr>
      <vt:lpstr>What happens when you await?</vt:lpstr>
      <vt:lpstr>How does JS Event Loop make this happen?</vt:lpstr>
      <vt:lpstr>Let’s start with a simple request</vt:lpstr>
      <vt:lpstr>Pattern for starting a concurrent computation using non-blocking I/O</vt:lpstr>
      <vt:lpstr>Pattern for starting a concurrent computation using non-blocking I/O</vt:lpstr>
      <vt:lpstr>Promises come in two flavors: microtasks and macrotasks</vt:lpstr>
      <vt:lpstr>Macrotasks are API calls; Microtasks are what you do after the API call returns</vt:lpstr>
      <vt:lpstr>By contrast, most OS's use pre-emptive multiprocessing</vt:lpstr>
      <vt:lpstr>Java vs. JS/TS</vt:lpstr>
      <vt:lpstr>Let’s work with more complicated examples: Three Requests, sequentially</vt:lpstr>
      <vt:lpstr>Use Promise.all to execute several requests concurrently</vt:lpstr>
      <vt:lpstr>Use Promise.all to execute several requests concurrently</vt:lpstr>
      <vt:lpstr>Why is that?  Visualizing Promise.all</vt:lpstr>
      <vt:lpstr>Promise.all results may arrive out of order, but are always reported in the order they are listed</vt:lpstr>
      <vt:lpstr>Recover from errors with try/catch</vt:lpstr>
      <vt:lpstr>try/catch, continued</vt:lpstr>
      <vt:lpstr>Pattern for testing an async function</vt:lpstr>
      <vt:lpstr>Other things you should know about async</vt:lpstr>
      <vt:lpstr>async doesn't eliminate data races</vt:lpstr>
      <vt:lpstr>Async/await code is compiled into promise/then code. Using await is preferred</vt:lpstr>
      <vt:lpstr>AntiPattern: unawaited promise</vt:lpstr>
      <vt:lpstr>Promises have priority (Micro over Macro)</vt:lpstr>
      <vt:lpstr>Review of Rules for Writing Asynchronous Code</vt:lpstr>
      <vt:lpstr>Let’s put it all together</vt:lpstr>
      <vt:lpstr>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4350: Fundamentals of Software Engineering Lesson 4.1: Concurrent Programming Models</dc:title>
  <dc:creator>Mitchell Wand</dc:creator>
  <cp:lastModifiedBy>Bhutta, Adeel</cp:lastModifiedBy>
  <cp:revision>155</cp:revision>
  <dcterms:modified xsi:type="dcterms:W3CDTF">2026-10-05T03:07:16Z</dcterms:modified>
</cp:coreProperties>
</file>